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60" r:id="rId6"/>
  </p:sldMasterIdLst>
  <p:notesMasterIdLst>
    <p:notesMasterId r:id="rId39"/>
  </p:notesMasterIdLst>
  <p:handoutMasterIdLst>
    <p:handoutMasterId r:id="rId40"/>
  </p:handoutMasterIdLst>
  <p:sldIdLst>
    <p:sldId id="256" r:id="rId7"/>
    <p:sldId id="302" r:id="rId8"/>
    <p:sldId id="261" r:id="rId9"/>
    <p:sldId id="284" r:id="rId10"/>
    <p:sldId id="308" r:id="rId11"/>
    <p:sldId id="291" r:id="rId12"/>
    <p:sldId id="303" r:id="rId13"/>
    <p:sldId id="306" r:id="rId14"/>
    <p:sldId id="310" r:id="rId15"/>
    <p:sldId id="309" r:id="rId16"/>
    <p:sldId id="304" r:id="rId17"/>
    <p:sldId id="315" r:id="rId18"/>
    <p:sldId id="285" r:id="rId19"/>
    <p:sldId id="294" r:id="rId20"/>
    <p:sldId id="297" r:id="rId21"/>
    <p:sldId id="290" r:id="rId22"/>
    <p:sldId id="299" r:id="rId23"/>
    <p:sldId id="300" r:id="rId24"/>
    <p:sldId id="305" r:id="rId25"/>
    <p:sldId id="269" r:id="rId26"/>
    <p:sldId id="314" r:id="rId27"/>
    <p:sldId id="286" r:id="rId28"/>
    <p:sldId id="298" r:id="rId29"/>
    <p:sldId id="273" r:id="rId30"/>
    <p:sldId id="274" r:id="rId31"/>
    <p:sldId id="288" r:id="rId32"/>
    <p:sldId id="282" r:id="rId33"/>
    <p:sldId id="316" r:id="rId34"/>
    <p:sldId id="296" r:id="rId35"/>
    <p:sldId id="311" r:id="rId36"/>
    <p:sldId id="277" r:id="rId37"/>
    <p:sldId id="31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
          <p15:clr>
            <a:srgbClr val="A4A3A4"/>
          </p15:clr>
        </p15:guide>
        <p15:guide id="2" pos="431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lsey King" initials="KK" lastIdx="1" clrIdx="0">
    <p:extLst>
      <p:ext uri="{19B8F6BF-5375-455C-9EA6-DF929625EA0E}">
        <p15:presenceInfo xmlns:p15="http://schemas.microsoft.com/office/powerpoint/2012/main" userId="S-1-5-21-2563564208-1435767573-1362601423-65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782327"/>
    <a:srgbClr val="104B7D"/>
    <a:srgbClr val="8C8D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60" autoAdjust="0"/>
    <p:restoredTop sz="70132" autoAdjust="0"/>
  </p:normalViewPr>
  <p:slideViewPr>
    <p:cSldViewPr showGuides="1">
      <p:cViewPr varScale="1">
        <p:scale>
          <a:sx n="47" d="100"/>
          <a:sy n="47" d="100"/>
        </p:scale>
        <p:origin x="708" y="48"/>
      </p:cViewPr>
      <p:guideLst>
        <p:guide orient="horz" pos="432"/>
        <p:guide pos="4318"/>
      </p:guideLst>
    </p:cSldViewPr>
  </p:slideViewPr>
  <p:outlineViewPr>
    <p:cViewPr>
      <p:scale>
        <a:sx n="33" d="100"/>
        <a:sy n="33" d="100"/>
      </p:scale>
      <p:origin x="0" y="0"/>
    </p:cViewPr>
  </p:outlineViewPr>
  <p:notesTextViewPr>
    <p:cViewPr>
      <p:scale>
        <a:sx n="1" d="1"/>
        <a:sy n="1" d="1"/>
      </p:scale>
      <p:origin x="0" y="-336"/>
    </p:cViewPr>
  </p:notesTextViewPr>
  <p:sorterViewPr>
    <p:cViewPr>
      <p:scale>
        <a:sx n="163" d="100"/>
        <a:sy n="163" d="100"/>
      </p:scale>
      <p:origin x="0" y="5184"/>
    </p:cViewPr>
  </p:sorterViewPr>
  <p:notesViewPr>
    <p:cSldViewPr showGuides="1">
      <p:cViewPr varScale="1">
        <p:scale>
          <a:sx n="118" d="100"/>
          <a:sy n="118" d="100"/>
        </p:scale>
        <p:origin x="-361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FD53AC1-BC5D-4638-B7FE-2C1FE0B3F7BA}" type="datetimeFigureOut">
              <a:rPr lang="en-US" smtClean="0"/>
              <a:pPr/>
              <a:t>5/2/2017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52E3F0A-5BD5-4C18-9EBD-E5974577C4D7}" type="slidenum">
              <a:rPr lang="en-US" smtClean="0"/>
              <a:pPr/>
              <a:t>‹#›</a:t>
            </a:fld>
            <a:endParaRPr lang="en-US"/>
          </a:p>
        </p:txBody>
      </p:sp>
    </p:spTree>
    <p:extLst>
      <p:ext uri="{BB962C8B-B14F-4D97-AF65-F5344CB8AC3E}">
        <p14:creationId xmlns:p14="http://schemas.microsoft.com/office/powerpoint/2010/main" val="11027863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ECFF8F-1D63-8143-9847-2DF7F0377A5D}" type="datetimeFigureOut">
              <a:rPr lang="en-US" smtClean="0"/>
              <a:pPr/>
              <a:t>5/2/2017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FB8C05-C492-4F46-8649-997446185646}" type="slidenum">
              <a:rPr lang="en-US" smtClean="0"/>
              <a:pPr/>
              <a:t>‹#›</a:t>
            </a:fld>
            <a:endParaRPr lang="en-US"/>
          </a:p>
        </p:txBody>
      </p:sp>
    </p:spTree>
    <p:extLst>
      <p:ext uri="{BB962C8B-B14F-4D97-AF65-F5344CB8AC3E}">
        <p14:creationId xmlns:p14="http://schemas.microsoft.com/office/powerpoint/2010/main" val="24086023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n.wikipedia.org/wiki/Peter_III_of_Russia"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9FB8C05-C492-4F46-8649-997446185646}" type="slidenum">
              <a:rPr lang="en-US" smtClean="0"/>
              <a:pPr/>
              <a:t>1</a:t>
            </a:fld>
            <a:endParaRPr lang="en-US"/>
          </a:p>
        </p:txBody>
      </p:sp>
    </p:spTree>
    <p:extLst>
      <p:ext uri="{BB962C8B-B14F-4D97-AF65-F5344CB8AC3E}">
        <p14:creationId xmlns:p14="http://schemas.microsoft.com/office/powerpoint/2010/main" val="3128608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FB8C05-C492-4F46-8649-997446185646}" type="slidenum">
              <a:rPr lang="en-US" smtClean="0"/>
              <a:pPr/>
              <a:t>12</a:t>
            </a:fld>
            <a:endParaRPr lang="en-US"/>
          </a:p>
        </p:txBody>
      </p:sp>
    </p:spTree>
    <p:extLst>
      <p:ext uri="{BB962C8B-B14F-4D97-AF65-F5344CB8AC3E}">
        <p14:creationId xmlns:p14="http://schemas.microsoft.com/office/powerpoint/2010/main" val="668429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[Read the bullet and the quote on the slide]</a:t>
            </a:r>
            <a:endParaRPr lang="en-US" dirty="0"/>
          </a:p>
        </p:txBody>
      </p:sp>
      <p:sp>
        <p:nvSpPr>
          <p:cNvPr id="4" name="Slide Number Placeholder 3"/>
          <p:cNvSpPr>
            <a:spLocks noGrp="1"/>
          </p:cNvSpPr>
          <p:nvPr>
            <p:ph type="sldNum" sz="quarter" idx="10"/>
          </p:nvPr>
        </p:nvSpPr>
        <p:spPr/>
        <p:txBody>
          <a:bodyPr/>
          <a:lstStyle/>
          <a:p>
            <a:fld id="{E9FB8C05-C492-4F46-8649-997446185646}" type="slidenum">
              <a:rPr lang="en-US" smtClean="0"/>
              <a:pPr/>
              <a:t>14</a:t>
            </a:fld>
            <a:endParaRPr lang="en-US"/>
          </a:p>
        </p:txBody>
      </p:sp>
    </p:spTree>
    <p:extLst>
      <p:ext uri="{BB962C8B-B14F-4D97-AF65-F5344CB8AC3E}">
        <p14:creationId xmlns:p14="http://schemas.microsoft.com/office/powerpoint/2010/main" val="906983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In 2000, Daniel </a:t>
            </a:r>
            <a:r>
              <a:rPr lang="en-US" dirty="0" err="1" smtClean="0"/>
              <a:t>Goleman</a:t>
            </a:r>
            <a:r>
              <a:rPr lang="en-US" dirty="0" smtClean="0"/>
              <a:t> published his 3-year study of more than 3000 mid-level executive managers about their</a:t>
            </a:r>
            <a:r>
              <a:rPr lang="en-US" baseline="0" dirty="0" smtClean="0"/>
              <a:t> management styles, their impact on the corporate world including profitability.  The research showed that management style accounted for 30% of the company’s bottom line!  These are the 6 management styles he uncovered as communicated by Rosalind Cardinal in an article published in the Huffington Post in 2013 and updated in 2015. [Review the bullets and add the following applications for each bullet]</a:t>
            </a:r>
          </a:p>
          <a:p>
            <a:pPr>
              <a:buFontTx/>
              <a:buChar char="-"/>
            </a:pPr>
            <a:r>
              <a:rPr lang="en-US" b="1" baseline="0" dirty="0" smtClean="0"/>
              <a:t>Directive</a:t>
            </a:r>
            <a:r>
              <a:rPr lang="en-US" baseline="0" dirty="0" smtClean="0"/>
              <a:t> management – Effective when t</a:t>
            </a:r>
            <a:r>
              <a:rPr lang="en-US" sz="1200" b="0" i="0" kern="1200" dirty="0" smtClean="0">
                <a:solidFill>
                  <a:schemeClr val="tx1"/>
                </a:solidFill>
                <a:latin typeface="+mn-lt"/>
                <a:ea typeface="+mn-ea"/>
                <a:cs typeface="+mn-cs"/>
              </a:rPr>
              <a:t>here is a crisis and when deviations are risky.  Avoid when employees are underdeveloped or highly skilled as they become frustrated and resentful at the micromanaging.</a:t>
            </a:r>
          </a:p>
          <a:p>
            <a:r>
              <a:rPr lang="en-US" sz="1200" b="0" i="0" kern="120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Authoritative</a:t>
            </a:r>
            <a:r>
              <a:rPr lang="en-US" sz="1200" b="0" i="0" kern="1200" baseline="0" dirty="0" smtClean="0">
                <a:solidFill>
                  <a:schemeClr val="tx1"/>
                </a:solidFill>
                <a:latin typeface="+mn-lt"/>
                <a:ea typeface="+mn-ea"/>
                <a:cs typeface="+mn-cs"/>
              </a:rPr>
              <a:t> management – Is effective when c</a:t>
            </a:r>
            <a:r>
              <a:rPr lang="en-US" sz="1200" b="0" i="0" kern="1200" dirty="0" smtClean="0">
                <a:solidFill>
                  <a:schemeClr val="tx1"/>
                </a:solidFill>
                <a:latin typeface="+mn-lt"/>
                <a:ea typeface="+mn-ea"/>
                <a:cs typeface="+mn-cs"/>
              </a:rPr>
              <a:t>lear directions and standards are needed and the manager is credible.  Avoid it when employees need guidance on what to do and/or</a:t>
            </a:r>
            <a:r>
              <a:rPr lang="en-US" sz="1200" b="0" i="0" kern="1200" baseline="0" dirty="0" smtClean="0">
                <a:solidFill>
                  <a:schemeClr val="tx1"/>
                </a:solidFill>
                <a:latin typeface="+mn-lt"/>
                <a:ea typeface="+mn-ea"/>
                <a:cs typeface="+mn-cs"/>
              </a:rPr>
              <a:t> t</a:t>
            </a:r>
            <a:r>
              <a:rPr lang="en-US" sz="1200" b="0" i="0" kern="1200" dirty="0" smtClean="0">
                <a:solidFill>
                  <a:schemeClr val="tx1"/>
                </a:solidFill>
                <a:latin typeface="+mn-lt"/>
                <a:ea typeface="+mn-ea"/>
                <a:cs typeface="+mn-cs"/>
              </a:rPr>
              <a:t>he leader is not credible as the people won’t follow your vision if they don’t believe in it</a:t>
            </a:r>
          </a:p>
          <a:p>
            <a:pPr>
              <a:buFontTx/>
              <a:buChar char="-"/>
            </a:pPr>
            <a:r>
              <a:rPr lang="en-US" sz="1200" b="1" i="0" kern="1200" baseline="0" dirty="0" err="1" smtClean="0">
                <a:solidFill>
                  <a:schemeClr val="tx1"/>
                </a:solidFill>
                <a:latin typeface="+mn-lt"/>
                <a:ea typeface="+mn-ea"/>
                <a:cs typeface="+mn-cs"/>
              </a:rPr>
              <a:t>Affiliative</a:t>
            </a:r>
            <a:r>
              <a:rPr lang="en-US" sz="1200" b="0" i="0" kern="1200" baseline="0" dirty="0" smtClean="0">
                <a:solidFill>
                  <a:schemeClr val="tx1"/>
                </a:solidFill>
                <a:latin typeface="+mn-lt"/>
                <a:ea typeface="+mn-ea"/>
                <a:cs typeface="+mn-cs"/>
              </a:rPr>
              <a:t> management – Is effective when </a:t>
            </a:r>
            <a:r>
              <a:rPr lang="en-US" sz="1200" b="0" i="0" kern="1200" dirty="0" smtClean="0">
                <a:solidFill>
                  <a:schemeClr val="tx1"/>
                </a:solidFill>
                <a:latin typeface="+mn-lt"/>
                <a:ea typeface="+mn-ea"/>
                <a:cs typeface="+mn-cs"/>
              </a:rPr>
              <a:t>tasks are routine, performance adequate, when counseling, helping, or managing conflict.  Avoid it when performance is inadequate</a:t>
            </a:r>
            <a:r>
              <a:rPr lang="en-US" sz="1200" b="0" i="0" kern="1200" baseline="0" dirty="0" smtClean="0">
                <a:solidFill>
                  <a:schemeClr val="tx1"/>
                </a:solidFill>
                <a:latin typeface="+mn-lt"/>
                <a:ea typeface="+mn-ea"/>
                <a:cs typeface="+mn-cs"/>
              </a:rPr>
              <a:t> as </a:t>
            </a:r>
            <a:r>
              <a:rPr lang="en-US" sz="1200" b="0" i="0" kern="1200" dirty="0" smtClean="0">
                <a:solidFill>
                  <a:schemeClr val="tx1"/>
                </a:solidFill>
                <a:latin typeface="+mn-lt"/>
                <a:ea typeface="+mn-ea"/>
                <a:cs typeface="+mn-cs"/>
              </a:rPr>
              <a:t>affiliation does not </a:t>
            </a:r>
            <a:r>
              <a:rPr lang="en-US" sz="1200" b="0" i="0" kern="1200" dirty="0" err="1" smtClean="0">
                <a:solidFill>
                  <a:schemeClr val="tx1"/>
                </a:solidFill>
                <a:latin typeface="+mn-lt"/>
                <a:ea typeface="+mn-ea"/>
                <a:cs typeface="+mn-cs"/>
              </a:rPr>
              <a:t>emphasise</a:t>
            </a:r>
            <a:r>
              <a:rPr lang="en-US" sz="1200" b="0" i="0" kern="1200" dirty="0" smtClean="0">
                <a:solidFill>
                  <a:schemeClr val="tx1"/>
                </a:solidFill>
                <a:latin typeface="+mn-lt"/>
                <a:ea typeface="+mn-ea"/>
                <a:cs typeface="+mn-cs"/>
              </a:rPr>
              <a:t> performance</a:t>
            </a:r>
            <a:r>
              <a:rPr lang="en-US" sz="1200" b="0" i="0" kern="1200" baseline="0" dirty="0" smtClean="0">
                <a:solidFill>
                  <a:schemeClr val="tx1"/>
                </a:solidFill>
                <a:latin typeface="+mn-lt"/>
                <a:ea typeface="+mn-ea"/>
                <a:cs typeface="+mn-cs"/>
              </a:rPr>
              <a:t> or if there is a crisis situation that requires direction</a:t>
            </a:r>
          </a:p>
          <a:p>
            <a:r>
              <a:rPr lang="en-US" sz="1200" b="0" i="0" kern="1200" baseline="0" dirty="0" smtClean="0">
                <a:solidFill>
                  <a:schemeClr val="tx1"/>
                </a:solidFill>
                <a:latin typeface="+mn-lt"/>
                <a:ea typeface="+mn-ea"/>
                <a:cs typeface="+mn-cs"/>
              </a:rPr>
              <a:t> </a:t>
            </a:r>
            <a:r>
              <a:rPr lang="en-US" sz="1200" b="1" i="0" kern="1200" baseline="0" dirty="0" smtClean="0">
                <a:solidFill>
                  <a:schemeClr val="tx1"/>
                </a:solidFill>
                <a:latin typeface="+mn-lt"/>
                <a:ea typeface="+mn-ea"/>
                <a:cs typeface="+mn-cs"/>
              </a:rPr>
              <a:t>Participative</a:t>
            </a:r>
            <a:r>
              <a:rPr lang="en-US" sz="1200" b="0" i="0" kern="1200" baseline="0" dirty="0" smtClean="0">
                <a:solidFill>
                  <a:schemeClr val="tx1"/>
                </a:solidFill>
                <a:latin typeface="+mn-lt"/>
                <a:ea typeface="+mn-ea"/>
                <a:cs typeface="+mn-cs"/>
              </a:rPr>
              <a:t> management – Is effective when e</a:t>
            </a:r>
            <a:r>
              <a:rPr lang="en-US" sz="1200" b="0" i="0" kern="1200" dirty="0" smtClean="0">
                <a:solidFill>
                  <a:schemeClr val="tx1"/>
                </a:solidFill>
                <a:latin typeface="+mn-lt"/>
                <a:ea typeface="+mn-ea"/>
                <a:cs typeface="+mn-cs"/>
              </a:rPr>
              <a:t>mployees are working together and have experience and credibility.  Avoid it when employees must be coordinated or there is a crisis and no time for meetings or if there is a lack of competency &amp;</a:t>
            </a:r>
            <a:r>
              <a:rPr lang="en-US" sz="1200" b="0" i="0" kern="1200" baseline="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close supervision is required</a:t>
            </a:r>
          </a:p>
          <a:p>
            <a:pPr>
              <a:buFontTx/>
              <a:buChar char="-"/>
            </a:pPr>
            <a:r>
              <a:rPr lang="en-US" sz="1200" b="1" i="0" kern="1200" baseline="0" dirty="0" smtClean="0">
                <a:solidFill>
                  <a:schemeClr val="tx1"/>
                </a:solidFill>
                <a:latin typeface="+mn-lt"/>
                <a:ea typeface="+mn-ea"/>
                <a:cs typeface="+mn-cs"/>
              </a:rPr>
              <a:t>Pacesetting</a:t>
            </a:r>
            <a:r>
              <a:rPr lang="en-US" sz="1200" b="0" i="0" kern="1200" baseline="0" dirty="0" smtClean="0">
                <a:solidFill>
                  <a:schemeClr val="tx1"/>
                </a:solidFill>
                <a:latin typeface="+mn-lt"/>
                <a:ea typeface="+mn-ea"/>
                <a:cs typeface="+mn-cs"/>
              </a:rPr>
              <a:t> management – Is effective when p</a:t>
            </a:r>
            <a:r>
              <a:rPr lang="en-US" sz="1200" b="0" i="0" kern="1200" dirty="0" smtClean="0">
                <a:solidFill>
                  <a:schemeClr val="tx1"/>
                </a:solidFill>
                <a:latin typeface="+mn-lt"/>
                <a:ea typeface="+mn-ea"/>
                <a:cs typeface="+mn-cs"/>
              </a:rPr>
              <a:t>eople are highly motivated, competent and require little direction e.g., with experts.  Avoid it when workload requires assistance from others or when  development, coaching &amp; coordination required</a:t>
            </a:r>
          </a:p>
          <a:p>
            <a:r>
              <a:rPr lang="en-US" sz="1200" b="0" i="0" kern="120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Coaching</a:t>
            </a:r>
            <a:r>
              <a:rPr lang="en-US" sz="1200" b="0" i="0" kern="1200" dirty="0" smtClean="0">
                <a:solidFill>
                  <a:schemeClr val="tx1"/>
                </a:solidFill>
                <a:latin typeface="+mn-lt"/>
                <a:ea typeface="+mn-ea"/>
                <a:cs typeface="+mn-cs"/>
              </a:rPr>
              <a:t> management is effective</a:t>
            </a:r>
            <a:r>
              <a:rPr lang="en-US" sz="1200" b="0" i="0" kern="1200" baseline="0" dirty="0" smtClean="0">
                <a:solidFill>
                  <a:schemeClr val="tx1"/>
                </a:solidFill>
                <a:latin typeface="+mn-lt"/>
                <a:ea typeface="+mn-ea"/>
                <a:cs typeface="+mn-cs"/>
              </a:rPr>
              <a:t> when </a:t>
            </a:r>
            <a:r>
              <a:rPr lang="en-US" sz="1200" b="0" i="0" kern="1200" dirty="0" smtClean="0">
                <a:solidFill>
                  <a:schemeClr val="tx1"/>
                </a:solidFill>
                <a:latin typeface="+mn-lt"/>
                <a:ea typeface="+mn-ea"/>
                <a:cs typeface="+mn-cs"/>
              </a:rPr>
              <a:t>skills needs to be developed and employees are motivated and wanting development.  Avoid it when the manager lacks expertise or the performance discrepancy is too great or there is a crisis.  Coaching managers may help rather than release a poor performer.</a:t>
            </a:r>
          </a:p>
        </p:txBody>
      </p:sp>
      <p:sp>
        <p:nvSpPr>
          <p:cNvPr id="4" name="Slide Number Placeholder 3"/>
          <p:cNvSpPr>
            <a:spLocks noGrp="1"/>
          </p:cNvSpPr>
          <p:nvPr>
            <p:ph type="sldNum" sz="quarter" idx="10"/>
          </p:nvPr>
        </p:nvSpPr>
        <p:spPr/>
        <p:txBody>
          <a:bodyPr/>
          <a:lstStyle/>
          <a:p>
            <a:fld id="{E9FB8C05-C492-4F46-8649-997446185646}" type="slidenum">
              <a:rPr lang="en-US" smtClean="0"/>
              <a:pPr/>
              <a:t>15</a:t>
            </a:fld>
            <a:endParaRPr lang="en-US"/>
          </a:p>
        </p:txBody>
      </p:sp>
    </p:spTree>
    <p:extLst>
      <p:ext uri="{BB962C8B-B14F-4D97-AF65-F5344CB8AC3E}">
        <p14:creationId xmlns:p14="http://schemas.microsoft.com/office/powerpoint/2010/main" val="41553580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a:t>
            </a:r>
            <a:r>
              <a:rPr lang="en-US" b="1" dirty="0" smtClean="0"/>
              <a:t>Planning</a:t>
            </a:r>
            <a:r>
              <a:rPr lang="en-US" baseline="0" dirty="0" smtClean="0"/>
              <a:t> is the most critical skill of managers.  Success is difficult at best, and impossible at worst, without planning.  As the saying goes, “If you fail to plan, plan to fail.” Plan for the best case scenario, plan for the worst case scenario and plan a couple other options whilst you’re at it.  Use SMART goals.  [Review the questions then the bullets]</a:t>
            </a:r>
          </a:p>
          <a:p>
            <a:r>
              <a:rPr lang="en-US" baseline="0" dirty="0" smtClean="0"/>
              <a:t>2.  </a:t>
            </a:r>
            <a:r>
              <a:rPr lang="en-US" b="1" baseline="0" dirty="0" smtClean="0"/>
              <a:t>Organizing</a:t>
            </a:r>
            <a:r>
              <a:rPr lang="en-US" baseline="0" dirty="0" smtClean="0"/>
              <a:t> [Review the bullets] </a:t>
            </a:r>
          </a:p>
        </p:txBody>
      </p:sp>
      <p:sp>
        <p:nvSpPr>
          <p:cNvPr id="4" name="Slide Number Placeholder 3"/>
          <p:cNvSpPr>
            <a:spLocks noGrp="1"/>
          </p:cNvSpPr>
          <p:nvPr>
            <p:ph type="sldNum" sz="quarter" idx="10"/>
          </p:nvPr>
        </p:nvSpPr>
        <p:spPr/>
        <p:txBody>
          <a:bodyPr/>
          <a:lstStyle/>
          <a:p>
            <a:fld id="{E9FB8C05-C492-4F46-8649-997446185646}" type="slidenum">
              <a:rPr lang="en-US" smtClean="0"/>
              <a:pPr/>
              <a:t>17</a:t>
            </a:fld>
            <a:endParaRPr lang="en-US"/>
          </a:p>
        </p:txBody>
      </p:sp>
    </p:spTree>
    <p:extLst>
      <p:ext uri="{BB962C8B-B14F-4D97-AF65-F5344CB8AC3E}">
        <p14:creationId xmlns:p14="http://schemas.microsoft.com/office/powerpoint/2010/main" val="2443638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  </a:t>
            </a:r>
            <a:r>
              <a:rPr lang="en-US" b="1" dirty="0" smtClean="0"/>
              <a:t>Directing</a:t>
            </a:r>
            <a:r>
              <a:rPr lang="en-US" baseline="0" dirty="0" smtClean="0"/>
              <a:t> [Review the bullets] Directing </a:t>
            </a:r>
            <a:r>
              <a:rPr lang="en-US" u="sng" baseline="0" dirty="0" smtClean="0"/>
              <a:t>people</a:t>
            </a:r>
            <a:r>
              <a:rPr lang="en-US" baseline="0" dirty="0" smtClean="0"/>
              <a:t> can be done in various ways as addressed on the slide on the 6 different management styles.  Make sure to use the right approach for the team and circumstances.  Managing systems, tools, and </a:t>
            </a:r>
            <a:r>
              <a:rPr lang="en-US" u="sng" baseline="0" dirty="0" smtClean="0"/>
              <a:t>processes</a:t>
            </a:r>
            <a:r>
              <a:rPr lang="en-US" baseline="0" dirty="0" smtClean="0"/>
              <a:t> in today’s world is similar to what we do with various techniques and equipment that are used in academic experimentation and is about optim</a:t>
            </a:r>
            <a:r>
              <a:rPr lang="en-US" sz="1200" b="0" i="0" kern="1200" dirty="0" smtClean="0">
                <a:solidFill>
                  <a:schemeClr val="tx1"/>
                </a:solidFill>
                <a:latin typeface="+mn-lt"/>
                <a:ea typeface="+mn-ea"/>
                <a:cs typeface="+mn-cs"/>
              </a:rPr>
              <a:t>um efficiency</a:t>
            </a:r>
            <a:r>
              <a:rPr lang="en-US" sz="1200" b="0" i="0" kern="1200" baseline="0" dirty="0" smtClean="0">
                <a:solidFill>
                  <a:schemeClr val="tx1"/>
                </a:solidFill>
                <a:latin typeface="+mn-lt"/>
                <a:ea typeface="+mn-ea"/>
                <a:cs typeface="+mn-cs"/>
              </a:rPr>
              <a:t> and automation to improve </a:t>
            </a:r>
            <a:r>
              <a:rPr lang="en-US" sz="1200" b="0" i="0" kern="1200" dirty="0" smtClean="0">
                <a:solidFill>
                  <a:schemeClr val="tx1"/>
                </a:solidFill>
                <a:latin typeface="+mn-lt"/>
                <a:ea typeface="+mn-ea"/>
                <a:cs typeface="+mn-cs"/>
              </a:rPr>
              <a:t>productivity.  Today much can also be maximized through the use of network management using telecommunications</a:t>
            </a:r>
            <a:r>
              <a:rPr lang="en-US" sz="1200" b="0" i="0" kern="1200" baseline="0" dirty="0" smtClean="0">
                <a:solidFill>
                  <a:schemeClr val="tx1"/>
                </a:solidFill>
                <a:latin typeface="+mn-lt"/>
                <a:ea typeface="+mn-ea"/>
                <a:cs typeface="+mn-cs"/>
              </a:rPr>
              <a:t> technologies.  </a:t>
            </a:r>
            <a:r>
              <a:rPr lang="en-US" sz="1200" b="0" i="0" u="sng" kern="1200" baseline="0" dirty="0" smtClean="0">
                <a:solidFill>
                  <a:schemeClr val="tx1"/>
                </a:solidFill>
                <a:latin typeface="+mn-lt"/>
                <a:ea typeface="+mn-ea"/>
                <a:cs typeface="+mn-cs"/>
              </a:rPr>
              <a:t>T</a:t>
            </a:r>
            <a:r>
              <a:rPr lang="en-US" sz="1200" b="0" i="0" u="sng" kern="1200" dirty="0" smtClean="0">
                <a:solidFill>
                  <a:schemeClr val="tx1"/>
                </a:solidFill>
                <a:latin typeface="+mn-lt"/>
                <a:ea typeface="+mn-ea"/>
                <a:cs typeface="+mn-cs"/>
              </a:rPr>
              <a:t>iming</a:t>
            </a:r>
            <a:r>
              <a:rPr lang="en-US" sz="1200" b="0" i="0" kern="1200" dirty="0" smtClean="0">
                <a:solidFill>
                  <a:schemeClr val="tx1"/>
                </a:solidFill>
                <a:latin typeface="+mn-lt"/>
                <a:ea typeface="+mn-ea"/>
                <a:cs typeface="+mn-cs"/>
              </a:rPr>
              <a:t> can be important to the success or failure of the project,</a:t>
            </a:r>
            <a:r>
              <a:rPr lang="en-US" sz="1200" b="0" i="0" kern="1200" baseline="0" dirty="0" smtClean="0">
                <a:solidFill>
                  <a:schemeClr val="tx1"/>
                </a:solidFill>
                <a:latin typeface="+mn-lt"/>
                <a:ea typeface="+mn-ea"/>
                <a:cs typeface="+mn-cs"/>
              </a:rPr>
              <a:t> especially if </a:t>
            </a:r>
            <a:r>
              <a:rPr lang="en-US" sz="1200" b="0" i="0" kern="1200" dirty="0" smtClean="0">
                <a:solidFill>
                  <a:schemeClr val="tx1"/>
                </a:solidFill>
                <a:latin typeface="+mn-lt"/>
                <a:ea typeface="+mn-ea"/>
                <a:cs typeface="+mn-cs"/>
              </a:rPr>
              <a:t>changes are occurring.  Make sure to get this right.  The right decision</a:t>
            </a:r>
            <a:r>
              <a:rPr lang="en-US" sz="1200" b="0" i="0" kern="1200" baseline="0" dirty="0" smtClean="0">
                <a:solidFill>
                  <a:schemeClr val="tx1"/>
                </a:solidFill>
                <a:latin typeface="+mn-lt"/>
                <a:ea typeface="+mn-ea"/>
                <a:cs typeface="+mn-cs"/>
              </a:rPr>
              <a:t> or process made, or in place at the wrong time, is a poor decision or process.</a:t>
            </a:r>
            <a:endParaRPr lang="en-US" baseline="0" dirty="0" smtClean="0"/>
          </a:p>
          <a:p>
            <a:r>
              <a:rPr lang="en-US" baseline="0" dirty="0" smtClean="0"/>
              <a:t>4.  </a:t>
            </a:r>
            <a:r>
              <a:rPr lang="en-US" b="1" baseline="0" dirty="0" smtClean="0"/>
              <a:t>Monitoring</a:t>
            </a:r>
            <a:r>
              <a:rPr lang="en-US" baseline="0" dirty="0" smtClean="0"/>
              <a:t> [Review the bullets]   Tracking, trouble-shooting, tweaking, motivating and encouraging are all important aspects of managing processes and people.  They are needed to ensure that the team delivers results on budget and on time.  </a:t>
            </a:r>
          </a:p>
        </p:txBody>
      </p:sp>
      <p:sp>
        <p:nvSpPr>
          <p:cNvPr id="4" name="Slide Number Placeholder 3"/>
          <p:cNvSpPr>
            <a:spLocks noGrp="1"/>
          </p:cNvSpPr>
          <p:nvPr>
            <p:ph type="sldNum" sz="quarter" idx="10"/>
          </p:nvPr>
        </p:nvSpPr>
        <p:spPr/>
        <p:txBody>
          <a:bodyPr/>
          <a:lstStyle/>
          <a:p>
            <a:fld id="{E9FB8C05-C492-4F46-8649-997446185646}" type="slidenum">
              <a:rPr lang="en-US" smtClean="0"/>
              <a:pPr/>
              <a:t>18</a:t>
            </a:fld>
            <a:endParaRPr lang="en-US"/>
          </a:p>
        </p:txBody>
      </p:sp>
    </p:spTree>
    <p:extLst>
      <p:ext uri="{BB962C8B-B14F-4D97-AF65-F5344CB8AC3E}">
        <p14:creationId xmlns:p14="http://schemas.microsoft.com/office/powerpoint/2010/main" val="2443638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a:t>
            </a:r>
            <a:r>
              <a:rPr lang="en-US" baseline="0" dirty="0" smtClean="0"/>
              <a:t> you were successful in completing graduate school, it would have been in part because of learned management skills.  Many of the tasks identified on this slide are familiar to you and your capacity to execute on them may vary, but they are all skills that have brought you to where you are today.  [Review the bullets].</a:t>
            </a:r>
            <a:endParaRPr lang="en-US" dirty="0"/>
          </a:p>
        </p:txBody>
      </p:sp>
      <p:sp>
        <p:nvSpPr>
          <p:cNvPr id="4" name="Slide Number Placeholder 3"/>
          <p:cNvSpPr>
            <a:spLocks noGrp="1"/>
          </p:cNvSpPr>
          <p:nvPr>
            <p:ph type="sldNum" sz="quarter" idx="10"/>
          </p:nvPr>
        </p:nvSpPr>
        <p:spPr/>
        <p:txBody>
          <a:bodyPr/>
          <a:lstStyle/>
          <a:p>
            <a:fld id="{E9FB8C05-C492-4F46-8649-997446185646}" type="slidenum">
              <a:rPr lang="en-US" smtClean="0"/>
              <a:pPr/>
              <a:t>19</a:t>
            </a:fld>
            <a:endParaRPr lang="en-US"/>
          </a:p>
        </p:txBody>
      </p:sp>
    </p:spTree>
    <p:extLst>
      <p:ext uri="{BB962C8B-B14F-4D97-AF65-F5344CB8AC3E}">
        <p14:creationId xmlns:p14="http://schemas.microsoft.com/office/powerpoint/2010/main" val="14207000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Leadership and</a:t>
            </a:r>
            <a:r>
              <a:rPr lang="en-US" baseline="0" dirty="0" smtClean="0"/>
              <a:t> management are sometimes used interchangeably, but they are in fact different activities as illustrated here.  [Review table and summarize with the quote by </a:t>
            </a:r>
            <a:r>
              <a:rPr lang="en-US" baseline="0" dirty="0" err="1" smtClean="0"/>
              <a:t>Drucker</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E9FB8C05-C492-4F46-8649-997446185646}" type="slidenum">
              <a:rPr lang="en-US" smtClean="0"/>
              <a:pPr/>
              <a:t>20</a:t>
            </a:fld>
            <a:endParaRPr lang="en-US"/>
          </a:p>
        </p:txBody>
      </p:sp>
    </p:spTree>
    <p:extLst>
      <p:ext uri="{BB962C8B-B14F-4D97-AF65-F5344CB8AC3E}">
        <p14:creationId xmlns:p14="http://schemas.microsoft.com/office/powerpoint/2010/main" val="16318285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FB8C05-C492-4F46-8649-997446185646}" type="slidenum">
              <a:rPr lang="en-US" smtClean="0"/>
              <a:pPr/>
              <a:t>21</a:t>
            </a:fld>
            <a:endParaRPr lang="en-US"/>
          </a:p>
        </p:txBody>
      </p:sp>
    </p:spTree>
    <p:extLst>
      <p:ext uri="{BB962C8B-B14F-4D97-AF65-F5344CB8AC3E}">
        <p14:creationId xmlns:p14="http://schemas.microsoft.com/office/powerpoint/2010/main" val="41947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latin typeface="+mn-lt"/>
                <a:ea typeface="+mn-ea"/>
                <a:cs typeface="+mn-cs"/>
              </a:rPr>
              <a:t>Bruce </a:t>
            </a:r>
            <a:r>
              <a:rPr lang="en-US" sz="1200" b="0" i="0" kern="1200" dirty="0" err="1" smtClean="0">
                <a:solidFill>
                  <a:schemeClr val="tx1"/>
                </a:solidFill>
                <a:latin typeface="+mn-lt"/>
                <a:ea typeface="+mn-ea"/>
                <a:cs typeface="+mn-cs"/>
              </a:rPr>
              <a:t>Tuckman’s</a:t>
            </a:r>
            <a:r>
              <a:rPr lang="en-US" sz="1200" b="0" i="0" kern="1200" dirty="0" smtClean="0">
                <a:solidFill>
                  <a:schemeClr val="tx1"/>
                </a:solidFill>
                <a:latin typeface="+mn-lt"/>
                <a:ea typeface="+mn-ea"/>
                <a:cs typeface="+mn-cs"/>
              </a:rPr>
              <a:t> classic stages of</a:t>
            </a:r>
            <a:r>
              <a:rPr lang="en-US" sz="1200" b="0" i="0" kern="1200" baseline="0" dirty="0" smtClean="0">
                <a:solidFill>
                  <a:schemeClr val="tx1"/>
                </a:solidFill>
                <a:latin typeface="+mn-lt"/>
                <a:ea typeface="+mn-ea"/>
                <a:cs typeface="+mn-cs"/>
              </a:rPr>
              <a:t> how teams develop was published in </a:t>
            </a:r>
            <a:r>
              <a:rPr lang="en-US" sz="1200" b="0" i="0" kern="1200" dirty="0" smtClean="0">
                <a:solidFill>
                  <a:schemeClr val="tx1"/>
                </a:solidFill>
                <a:latin typeface="+mn-lt"/>
                <a:ea typeface="+mn-ea"/>
                <a:cs typeface="+mn-cs"/>
              </a:rPr>
              <a:t>1965.  If you have been part of a team you probably recognize these stages from your own experience.</a:t>
            </a:r>
            <a:endParaRPr lang="en-US" sz="1200" b="1" kern="1200" dirty="0" smtClean="0">
              <a:solidFill>
                <a:schemeClr val="tx1"/>
              </a:solidFill>
              <a:effectLst/>
              <a:latin typeface="+mn-lt"/>
              <a:ea typeface="+mn-ea"/>
              <a:cs typeface="+mn-cs"/>
            </a:endParaRPr>
          </a:p>
          <a:p>
            <a:endParaRPr lang="en-US" sz="1200" b="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In</a:t>
            </a:r>
            <a:r>
              <a:rPr lang="en-US" sz="1200" b="0" kern="1200" baseline="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Stage 1 - FORMING The teams asks “</a:t>
            </a:r>
            <a:r>
              <a:rPr lang="en-US" sz="1200" b="0" i="1" kern="1200" dirty="0" smtClean="0">
                <a:solidFill>
                  <a:schemeClr val="tx1"/>
                </a:solidFill>
                <a:effectLst/>
                <a:latin typeface="+mn-lt"/>
                <a:ea typeface="+mn-ea"/>
                <a:cs typeface="+mn-cs"/>
              </a:rPr>
              <a:t>Why are we here? “  </a:t>
            </a:r>
            <a:r>
              <a:rPr lang="en-US" sz="1200" b="0" i="0" kern="1200" dirty="0" smtClean="0">
                <a:solidFill>
                  <a:schemeClr val="tx1"/>
                </a:solidFill>
                <a:effectLst/>
                <a:latin typeface="+mn-lt"/>
                <a:ea typeface="+mn-ea"/>
                <a:cs typeface="+mn-cs"/>
              </a:rPr>
              <a:t>Whilst</a:t>
            </a:r>
            <a:r>
              <a:rPr lang="en-US" sz="1200" b="0" i="0" kern="1200" baseline="0" dirty="0" smtClean="0">
                <a:solidFill>
                  <a:schemeClr val="tx1"/>
                </a:solidFill>
                <a:effectLst/>
                <a:latin typeface="+mn-lt"/>
                <a:ea typeface="+mn-ea"/>
                <a:cs typeface="+mn-cs"/>
              </a:rPr>
              <a:t> the team is being defined, p</a:t>
            </a:r>
            <a:r>
              <a:rPr lang="en-US" sz="1200" kern="1200" dirty="0" smtClean="0">
                <a:solidFill>
                  <a:schemeClr val="tx1"/>
                </a:solidFill>
                <a:effectLst/>
                <a:latin typeface="+mn-lt"/>
                <a:ea typeface="+mn-ea"/>
                <a:cs typeface="+mn-cs"/>
              </a:rPr>
              <a:t>eople assess each other.</a:t>
            </a:r>
            <a:r>
              <a:rPr lang="en-US" sz="1200" kern="1200" baseline="0" dirty="0" smtClean="0">
                <a:solidFill>
                  <a:schemeClr val="tx1"/>
                </a:solidFill>
                <a:effectLst/>
                <a:latin typeface="+mn-lt"/>
                <a:ea typeface="+mn-ea"/>
                <a:cs typeface="+mn-cs"/>
              </a:rPr>
              <a:t>  There can be f</a:t>
            </a:r>
            <a:r>
              <a:rPr lang="en-US" sz="1200" kern="1200" dirty="0" smtClean="0">
                <a:solidFill>
                  <a:schemeClr val="tx1"/>
                </a:solidFill>
                <a:effectLst/>
                <a:latin typeface="+mn-lt"/>
                <a:ea typeface="+mn-ea"/>
                <a:cs typeface="+mn-cs"/>
              </a:rPr>
              <a:t>eelings of anxiety &amp; confusion and sometimes little work is actually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accomplished.  Conflicts can emerge, and leadership, value, strategy &amp; feasibility of task(s) can be challenged.  Team members typically feel included &amp; expect that their opinions will be valued &amp;</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respected</a:t>
            </a:r>
            <a:r>
              <a:rPr lang="en-US" sz="1200" kern="1200" baseline="0" dirty="0" smtClean="0">
                <a:solidFill>
                  <a:schemeClr val="tx1"/>
                </a:solidFill>
                <a:effectLst/>
                <a:latin typeface="+mn-lt"/>
                <a:ea typeface="+mn-ea"/>
                <a:cs typeface="+mn-cs"/>
              </a:rPr>
              <a:t> as trust and communication is established.  At this early stage, the team should be establishing its </a:t>
            </a:r>
            <a:r>
              <a:rPr lang="en-US" sz="1200" kern="1200" dirty="0" smtClean="0">
                <a:solidFill>
                  <a:schemeClr val="tx1"/>
                </a:solidFill>
                <a:effectLst/>
                <a:latin typeface="+mn-lt"/>
                <a:ea typeface="+mn-ea"/>
                <a:cs typeface="+mn-cs"/>
              </a:rPr>
              <a:t>team charter, strategy,</a:t>
            </a:r>
            <a:r>
              <a:rPr lang="en-US" sz="1200" kern="1200" baseline="0" dirty="0" smtClean="0">
                <a:solidFill>
                  <a:schemeClr val="tx1"/>
                </a:solidFill>
                <a:effectLst/>
                <a:latin typeface="+mn-lt"/>
                <a:ea typeface="+mn-ea"/>
                <a:cs typeface="+mn-cs"/>
              </a:rPr>
              <a:t> roles, tasks and </a:t>
            </a:r>
            <a:r>
              <a:rPr lang="en-US" sz="1200" kern="1200" dirty="0" smtClean="0">
                <a:solidFill>
                  <a:schemeClr val="tx1"/>
                </a:solidFill>
                <a:effectLst/>
                <a:latin typeface="+mn-lt"/>
                <a:ea typeface="+mn-ea"/>
                <a:cs typeface="+mn-cs"/>
              </a:rPr>
              <a:t>goals.  These need to be defined to be an effective team</a:t>
            </a:r>
            <a:r>
              <a:rPr lang="en-US" sz="1200" kern="1200" baseline="0" dirty="0" smtClean="0">
                <a:solidFill>
                  <a:schemeClr val="tx1"/>
                </a:solidFill>
                <a:effectLst/>
                <a:latin typeface="+mn-lt"/>
                <a:ea typeface="+mn-ea"/>
                <a:cs typeface="+mn-cs"/>
              </a:rPr>
              <a:t> which will l</a:t>
            </a:r>
            <a:r>
              <a:rPr lang="en-US" sz="1200" kern="1200" dirty="0" smtClean="0">
                <a:solidFill>
                  <a:schemeClr val="tx1"/>
                </a:solidFill>
                <a:effectLst/>
                <a:latin typeface="+mn-lt"/>
                <a:ea typeface="+mn-ea"/>
                <a:cs typeface="+mn-cs"/>
              </a:rPr>
              <a:t>earn how to work together.</a:t>
            </a:r>
          </a:p>
          <a:p>
            <a:endParaRPr lang="en-US" sz="1200"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0" kern="1200" dirty="0" smtClean="0">
                <a:solidFill>
                  <a:schemeClr val="tx1"/>
                </a:solidFill>
                <a:effectLst/>
                <a:latin typeface="+mn-lt"/>
                <a:ea typeface="+mn-ea"/>
                <a:cs typeface="+mn-cs"/>
              </a:rPr>
              <a:t>In Stage 2 – STORMING, the team asks, “</a:t>
            </a:r>
            <a:r>
              <a:rPr lang="en-US" sz="1200" b="0" i="1" kern="1200" dirty="0" smtClean="0">
                <a:solidFill>
                  <a:schemeClr val="tx1"/>
                </a:solidFill>
                <a:effectLst/>
                <a:latin typeface="+mn-lt"/>
                <a:ea typeface="+mn-ea"/>
                <a:cs typeface="+mn-cs"/>
              </a:rPr>
              <a:t>Can we work together? “</a:t>
            </a:r>
            <a:r>
              <a:rPr lang="en-US" sz="1200" b="0" i="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More conflicts emerge as members work</a:t>
            </a:r>
            <a:r>
              <a:rPr lang="en-US" sz="1200" kern="1200" baseline="0" dirty="0" smtClean="0">
                <a:solidFill>
                  <a:schemeClr val="tx1"/>
                </a:solidFill>
                <a:effectLst/>
                <a:latin typeface="+mn-lt"/>
                <a:ea typeface="+mn-ea"/>
                <a:cs typeface="+mn-cs"/>
              </a:rPr>
              <a:t> through the challenges related to the work at hand.  </a:t>
            </a:r>
            <a:r>
              <a:rPr lang="en-US" sz="1200" kern="1200" dirty="0" smtClean="0">
                <a:solidFill>
                  <a:schemeClr val="tx1"/>
                </a:solidFill>
                <a:effectLst/>
                <a:latin typeface="+mn-lt"/>
                <a:ea typeface="+mn-ea"/>
                <a:cs typeface="+mn-cs"/>
              </a:rPr>
              <a:t>Power plays may occur, i.e., who’s in charge &amp; what actions need to be taken toward goals.  Instability &amp; polarization  could bring conflict out in open.  At</a:t>
            </a:r>
            <a:r>
              <a:rPr lang="en-US" sz="1200" kern="1200" baseline="0" dirty="0" smtClean="0">
                <a:solidFill>
                  <a:schemeClr val="tx1"/>
                </a:solidFill>
                <a:effectLst/>
                <a:latin typeface="+mn-lt"/>
                <a:ea typeface="+mn-ea"/>
                <a:cs typeface="+mn-cs"/>
              </a:rPr>
              <a:t> this stage i</a:t>
            </a:r>
            <a:r>
              <a:rPr lang="en-US" sz="1200" kern="1200" dirty="0" smtClean="0">
                <a:solidFill>
                  <a:schemeClr val="tx1"/>
                </a:solidFill>
                <a:effectLst/>
                <a:latin typeface="+mn-lt"/>
                <a:ea typeface="+mn-ea"/>
                <a:cs typeface="+mn-cs"/>
              </a:rPr>
              <a:t>t is important to encourage transparent</a:t>
            </a:r>
            <a:r>
              <a:rPr lang="en-US" sz="1200" kern="1200" baseline="0" dirty="0" smtClean="0">
                <a:solidFill>
                  <a:schemeClr val="tx1"/>
                </a:solidFill>
                <a:effectLst/>
                <a:latin typeface="+mn-lt"/>
                <a:ea typeface="+mn-ea"/>
                <a:cs typeface="+mn-cs"/>
              </a:rPr>
              <a:t> and fair</a:t>
            </a:r>
            <a:r>
              <a:rPr lang="en-US" sz="1200" kern="1200" dirty="0" smtClean="0">
                <a:solidFill>
                  <a:schemeClr val="tx1"/>
                </a:solidFill>
                <a:effectLst/>
                <a:latin typeface="+mn-lt"/>
                <a:ea typeface="+mn-ea"/>
                <a:cs typeface="+mn-cs"/>
              </a:rPr>
              <a:t> communication &amp; affirm that disagreement is healthy &amp; resolvable.  </a:t>
            </a:r>
          </a:p>
          <a:p>
            <a:endParaRPr lang="en-US" sz="1200" b="1" kern="1200" dirty="0" smtClean="0">
              <a:solidFill>
                <a:schemeClr val="tx1"/>
              </a:solidFill>
              <a:effectLst/>
              <a:latin typeface="+mn-lt"/>
              <a:ea typeface="+mn-ea"/>
              <a:cs typeface="+mn-cs"/>
            </a:endParaRPr>
          </a:p>
          <a:p>
            <a:r>
              <a:rPr lang="en-US" sz="1200" b="0" kern="1200" dirty="0" smtClean="0">
                <a:solidFill>
                  <a:schemeClr val="tx1"/>
                </a:solidFill>
                <a:effectLst/>
                <a:latin typeface="+mn-lt"/>
                <a:ea typeface="+mn-ea"/>
                <a:cs typeface="+mn-cs"/>
              </a:rPr>
              <a:t>In</a:t>
            </a:r>
            <a:r>
              <a:rPr lang="en-US" sz="1200" b="0" kern="1200" baseline="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Stage 3- NORMING, the team asks,</a:t>
            </a:r>
            <a:r>
              <a:rPr lang="en-US" sz="1200" b="0" kern="1200" baseline="0" dirty="0" smtClean="0">
                <a:solidFill>
                  <a:schemeClr val="tx1"/>
                </a:solidFill>
                <a:effectLst/>
                <a:latin typeface="+mn-lt"/>
                <a:ea typeface="+mn-ea"/>
                <a:cs typeface="+mn-cs"/>
              </a:rPr>
              <a:t> “</a:t>
            </a:r>
            <a:r>
              <a:rPr lang="en-US" sz="1200" b="0" i="1" kern="1200" dirty="0" smtClean="0">
                <a:solidFill>
                  <a:schemeClr val="tx1"/>
                </a:solidFill>
                <a:effectLst/>
                <a:latin typeface="+mn-lt"/>
                <a:ea typeface="+mn-ea"/>
                <a:cs typeface="+mn-cs"/>
              </a:rPr>
              <a:t>How will we work together? .  </a:t>
            </a:r>
            <a:r>
              <a:rPr lang="en-US" sz="1200" kern="1200" dirty="0" smtClean="0">
                <a:solidFill>
                  <a:schemeClr val="tx1"/>
                </a:solidFill>
                <a:effectLst/>
                <a:latin typeface="+mn-lt"/>
                <a:ea typeface="+mn-ea"/>
                <a:cs typeface="+mn-cs"/>
              </a:rPr>
              <a:t>Rules get created and team members learn to work together productively.  Team pride develops and norms are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established for how people treat each other, meetings are conducted, who will do what work &amp; how it the goals will be achieved</a:t>
            </a:r>
            <a:r>
              <a:rPr lang="en-US" sz="1200" kern="1200" baseline="0" dirty="0" smtClean="0">
                <a:solidFill>
                  <a:schemeClr val="tx1"/>
                </a:solidFill>
                <a:effectLst/>
                <a:latin typeface="+mn-lt"/>
                <a:ea typeface="+mn-ea"/>
                <a:cs typeface="+mn-cs"/>
              </a:rPr>
              <a:t> based on the strengths and weaknesses of the team.  Team member accept each other and working becomes harmonized.  S</a:t>
            </a:r>
            <a:r>
              <a:rPr lang="en-US" sz="1200" kern="1200" dirty="0" smtClean="0">
                <a:solidFill>
                  <a:schemeClr val="tx1"/>
                </a:solidFill>
                <a:effectLst/>
                <a:latin typeface="+mn-lt"/>
                <a:ea typeface="+mn-ea"/>
                <a:cs typeface="+mn-cs"/>
              </a:rPr>
              <a:t>kills &amp; understanding are deepened and productivity is increased.  The environment</a:t>
            </a:r>
            <a:r>
              <a:rPr lang="en-US" sz="1200" kern="1200" baseline="0" dirty="0" smtClean="0">
                <a:solidFill>
                  <a:schemeClr val="tx1"/>
                </a:solidFill>
                <a:effectLst/>
                <a:latin typeface="+mn-lt"/>
                <a:ea typeface="+mn-ea"/>
                <a:cs typeface="+mn-cs"/>
              </a:rPr>
              <a:t> has become safe to s</a:t>
            </a:r>
            <a:r>
              <a:rPr lang="en-US" sz="1200" kern="1200" dirty="0" smtClean="0">
                <a:solidFill>
                  <a:schemeClr val="tx1"/>
                </a:solidFill>
                <a:effectLst/>
                <a:latin typeface="+mn-lt"/>
                <a:ea typeface="+mn-ea"/>
                <a:cs typeface="+mn-cs"/>
              </a:rPr>
              <a:t>hare opinions &amp; skills</a:t>
            </a:r>
            <a:r>
              <a:rPr lang="en-US" sz="1200" kern="1200" baseline="0" dirty="0" smtClean="0">
                <a:solidFill>
                  <a:schemeClr val="tx1"/>
                </a:solidFill>
                <a:effectLst/>
                <a:latin typeface="+mn-lt"/>
                <a:ea typeface="+mn-ea"/>
                <a:cs typeface="+mn-cs"/>
              </a:rPr>
              <a:t> which are </a:t>
            </a:r>
            <a:r>
              <a:rPr lang="en-US" sz="1200" kern="1200" dirty="0" smtClean="0">
                <a:solidFill>
                  <a:schemeClr val="tx1"/>
                </a:solidFill>
                <a:effectLst/>
                <a:latin typeface="+mn-lt"/>
                <a:ea typeface="+mn-ea"/>
                <a:cs typeface="+mn-cs"/>
              </a:rPr>
              <a:t>evaluated critically &amp; constructively. </a:t>
            </a:r>
          </a:p>
          <a:p>
            <a:endParaRPr lang="en-US" sz="1200" b="1" kern="1200" dirty="0" smtClean="0">
              <a:solidFill>
                <a:schemeClr val="tx1"/>
              </a:solidFill>
              <a:effectLst/>
              <a:latin typeface="+mn-lt"/>
              <a:ea typeface="+mn-ea"/>
              <a:cs typeface="+mn-cs"/>
            </a:endParaRPr>
          </a:p>
          <a:p>
            <a:r>
              <a:rPr lang="en-US" sz="1200" b="0" kern="1200" dirty="0" smtClean="0">
                <a:solidFill>
                  <a:schemeClr val="tx1"/>
                </a:solidFill>
                <a:effectLst/>
                <a:latin typeface="+mn-lt"/>
                <a:ea typeface="+mn-ea"/>
                <a:cs typeface="+mn-cs"/>
              </a:rPr>
              <a:t>In the final Stage 4 – PERFORMING – The team asks,</a:t>
            </a:r>
            <a:r>
              <a:rPr lang="en-US" sz="1200" b="0" kern="1200" baseline="0" dirty="0" smtClean="0">
                <a:solidFill>
                  <a:schemeClr val="tx1"/>
                </a:solidFill>
                <a:effectLst/>
                <a:latin typeface="+mn-lt"/>
                <a:ea typeface="+mn-ea"/>
                <a:cs typeface="+mn-cs"/>
              </a:rPr>
              <a:t> “</a:t>
            </a:r>
            <a:r>
              <a:rPr lang="en-US" sz="1200" b="0" i="1" kern="1200" dirty="0" smtClean="0">
                <a:solidFill>
                  <a:schemeClr val="tx1"/>
                </a:solidFill>
                <a:effectLst/>
                <a:latin typeface="+mn-lt"/>
                <a:ea typeface="+mn-ea"/>
                <a:cs typeface="+mn-cs"/>
              </a:rPr>
              <a:t>How can we work smarter? “  </a:t>
            </a:r>
            <a:r>
              <a:rPr lang="en-US" sz="1200" kern="1200" dirty="0" smtClean="0">
                <a:solidFill>
                  <a:schemeClr val="tx1"/>
                </a:solidFill>
                <a:effectLst/>
                <a:latin typeface="+mn-lt"/>
                <a:ea typeface="+mn-ea"/>
                <a:cs typeface="+mn-cs"/>
              </a:rPr>
              <a:t>The team becomes fully engaged and functional.  It is harmonized and achieves</a:t>
            </a:r>
            <a:r>
              <a:rPr lang="en-US" sz="1200" kern="1200" baseline="0" dirty="0" smtClean="0">
                <a:solidFill>
                  <a:schemeClr val="tx1"/>
                </a:solidFill>
                <a:effectLst/>
                <a:latin typeface="+mn-lt"/>
                <a:ea typeface="+mn-ea"/>
                <a:cs typeface="+mn-cs"/>
              </a:rPr>
              <a:t> results by working seamlessly together as they </a:t>
            </a:r>
            <a:r>
              <a:rPr lang="en-US" sz="1200" kern="1200" dirty="0" smtClean="0">
                <a:solidFill>
                  <a:schemeClr val="tx1"/>
                </a:solidFill>
                <a:effectLst/>
                <a:latin typeface="+mn-lt"/>
                <a:ea typeface="+mn-ea"/>
                <a:cs typeface="+mn-cs"/>
              </a:rPr>
              <a:t>diagnose, solve problems &amp; make decisions.</a:t>
            </a:r>
            <a:r>
              <a:rPr lang="en-US" sz="1200" kern="1200" baseline="0" dirty="0" smtClean="0">
                <a:solidFill>
                  <a:schemeClr val="tx1"/>
                </a:solidFill>
                <a:effectLst/>
                <a:latin typeface="+mn-lt"/>
                <a:ea typeface="+mn-ea"/>
                <a:cs typeface="+mn-cs"/>
              </a:rPr>
              <a:t>  This is the highest stage of creativity and productivity and the </a:t>
            </a:r>
            <a:r>
              <a:rPr lang="en-US" sz="1200" kern="1200" dirty="0" smtClean="0">
                <a:solidFill>
                  <a:schemeClr val="tx1"/>
                </a:solidFill>
                <a:effectLst/>
                <a:latin typeface="+mn-lt"/>
                <a:ea typeface="+mn-ea"/>
                <a:cs typeface="+mn-cs"/>
              </a:rPr>
              <a:t>team can handle new tasks working together or delegating work.  Team members share leadership, responsibility</a:t>
            </a:r>
            <a:r>
              <a:rPr lang="en-US" sz="1200" kern="1200" baseline="0" dirty="0" smtClean="0">
                <a:solidFill>
                  <a:schemeClr val="tx1"/>
                </a:solidFill>
                <a:effectLst/>
                <a:latin typeface="+mn-lt"/>
                <a:ea typeface="+mn-ea"/>
                <a:cs typeface="+mn-cs"/>
              </a:rPr>
              <a:t> and accountability.</a:t>
            </a:r>
            <a:endParaRPr lang="en-US" sz="1200" kern="1200" dirty="0" smtClean="0">
              <a:solidFill>
                <a:schemeClr val="tx1"/>
              </a:solidFill>
              <a:effectLst/>
              <a:latin typeface="+mn-lt"/>
              <a:ea typeface="+mn-ea"/>
              <a:cs typeface="+mn-cs"/>
            </a:endParaRPr>
          </a:p>
          <a:p>
            <a:endParaRPr lang="en-US" dirty="0" smtClean="0"/>
          </a:p>
          <a:p>
            <a:r>
              <a:rPr lang="en-US" dirty="0" smtClean="0"/>
              <a:t>Typically, the process is</a:t>
            </a:r>
            <a:r>
              <a:rPr lang="en-US" baseline="0" dirty="0" smtClean="0"/>
              <a:t> linear as the team goes from one stage to the next, however, as new challenges arise the team can move in an out of stages 2 (STORMING) to 4 (PERFORMING) more easily because of the trust that has been built over time.  Teams that achieve this level are high-performing teams.</a:t>
            </a:r>
            <a:endParaRPr lang="en-US" dirty="0"/>
          </a:p>
        </p:txBody>
      </p:sp>
      <p:sp>
        <p:nvSpPr>
          <p:cNvPr id="4" name="Slide Number Placeholder 3"/>
          <p:cNvSpPr>
            <a:spLocks noGrp="1"/>
          </p:cNvSpPr>
          <p:nvPr>
            <p:ph type="sldNum" sz="quarter" idx="10"/>
          </p:nvPr>
        </p:nvSpPr>
        <p:spPr/>
        <p:txBody>
          <a:bodyPr/>
          <a:lstStyle/>
          <a:p>
            <a:fld id="{E9FB8C05-C492-4F46-8649-997446185646}" type="slidenum">
              <a:rPr lang="en-US" smtClean="0"/>
              <a:pPr/>
              <a:t>23</a:t>
            </a:fld>
            <a:endParaRPr lang="en-US"/>
          </a:p>
        </p:txBody>
      </p:sp>
    </p:spTree>
    <p:extLst>
      <p:ext uri="{BB962C8B-B14F-4D97-AF65-F5344CB8AC3E}">
        <p14:creationId xmlns:p14="http://schemas.microsoft.com/office/powerpoint/2010/main" val="27345278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[Review</a:t>
            </a:r>
            <a:r>
              <a:rPr lang="en-US" baseline="0" dirty="0" smtClean="0"/>
              <a:t> bullets on slide]</a:t>
            </a:r>
            <a:endParaRPr lang="en-US" dirty="0"/>
          </a:p>
        </p:txBody>
      </p:sp>
      <p:sp>
        <p:nvSpPr>
          <p:cNvPr id="4" name="Slide Number Placeholder 3"/>
          <p:cNvSpPr>
            <a:spLocks noGrp="1"/>
          </p:cNvSpPr>
          <p:nvPr>
            <p:ph type="sldNum" sz="quarter" idx="10"/>
          </p:nvPr>
        </p:nvSpPr>
        <p:spPr/>
        <p:txBody>
          <a:bodyPr/>
          <a:lstStyle/>
          <a:p>
            <a:fld id="{E9FB8C05-C492-4F46-8649-997446185646}" type="slidenum">
              <a:rPr lang="en-US" smtClean="0"/>
              <a:pPr/>
              <a:t>24</a:t>
            </a:fld>
            <a:endParaRPr lang="en-US"/>
          </a:p>
        </p:txBody>
      </p:sp>
    </p:spTree>
    <p:extLst>
      <p:ext uri="{BB962C8B-B14F-4D97-AF65-F5344CB8AC3E}">
        <p14:creationId xmlns:p14="http://schemas.microsoft.com/office/powerpoint/2010/main" val="1785515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FB8C05-C492-4F46-8649-997446185646}" type="slidenum">
              <a:rPr lang="en-US" smtClean="0"/>
              <a:pPr/>
              <a:t>2</a:t>
            </a:fld>
            <a:endParaRPr lang="en-US"/>
          </a:p>
        </p:txBody>
      </p:sp>
    </p:spTree>
    <p:extLst>
      <p:ext uri="{BB962C8B-B14F-4D97-AF65-F5344CB8AC3E}">
        <p14:creationId xmlns:p14="http://schemas.microsoft.com/office/powerpoint/2010/main" val="5112654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[Review bullets on slide]</a:t>
            </a:r>
            <a:endParaRPr lang="en-US" dirty="0"/>
          </a:p>
        </p:txBody>
      </p:sp>
      <p:sp>
        <p:nvSpPr>
          <p:cNvPr id="4" name="Slide Number Placeholder 3"/>
          <p:cNvSpPr>
            <a:spLocks noGrp="1"/>
          </p:cNvSpPr>
          <p:nvPr>
            <p:ph type="sldNum" sz="quarter" idx="10"/>
          </p:nvPr>
        </p:nvSpPr>
        <p:spPr/>
        <p:txBody>
          <a:bodyPr/>
          <a:lstStyle/>
          <a:p>
            <a:fld id="{E9FB8C05-C492-4F46-8649-997446185646}" type="slidenum">
              <a:rPr lang="en-US" smtClean="0"/>
              <a:pPr/>
              <a:t>25</a:t>
            </a:fld>
            <a:endParaRPr lang="en-US"/>
          </a:p>
        </p:txBody>
      </p:sp>
    </p:spTree>
    <p:extLst>
      <p:ext uri="{BB962C8B-B14F-4D97-AF65-F5344CB8AC3E}">
        <p14:creationId xmlns:p14="http://schemas.microsoft.com/office/powerpoint/2010/main" val="40256389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2007, Ancona and </a:t>
            </a:r>
            <a:r>
              <a:rPr lang="en-US" baseline="0" dirty="0" err="1" smtClean="0"/>
              <a:t>Bressman</a:t>
            </a:r>
            <a:r>
              <a:rPr lang="en-US" baseline="0" dirty="0" smtClean="0"/>
              <a:t> published their book, “X-Teams” where they make a case to help teams achieve excellence by seeking expertise and input external to the team.  The theory of using the </a:t>
            </a:r>
            <a:r>
              <a:rPr lang="en-US" b="1" baseline="0" dirty="0" smtClean="0"/>
              <a:t>principles</a:t>
            </a:r>
            <a:r>
              <a:rPr lang="en-US" baseline="0" dirty="0" smtClean="0"/>
              <a:t> of external activity, extreme execution and flexible phases of a team’s formation, combined with a </a:t>
            </a:r>
            <a:r>
              <a:rPr lang="en-US" b="1" baseline="0" dirty="0" smtClean="0"/>
              <a:t>structure</a:t>
            </a:r>
            <a:r>
              <a:rPr lang="en-US" baseline="0" dirty="0" smtClean="0"/>
              <a:t> of extensive ties to others outside of the team, expandable tiers within the team or sub-teams and the flexibility exchangeable membership as the team moves forward and various tasks and roles come and go, the authors illustrate how this is done describing detailed examples in the real world across various industries where this was achieved.  They are cautious to note, however, that [Read quotation at the bottom of the slide].</a:t>
            </a:r>
            <a:endParaRPr lang="en-US" dirty="0"/>
          </a:p>
        </p:txBody>
      </p:sp>
      <p:sp>
        <p:nvSpPr>
          <p:cNvPr id="4" name="Slide Number Placeholder 3"/>
          <p:cNvSpPr>
            <a:spLocks noGrp="1"/>
          </p:cNvSpPr>
          <p:nvPr>
            <p:ph type="sldNum" sz="quarter" idx="10"/>
          </p:nvPr>
        </p:nvSpPr>
        <p:spPr/>
        <p:txBody>
          <a:bodyPr/>
          <a:lstStyle/>
          <a:p>
            <a:fld id="{E9FB8C05-C492-4F46-8649-997446185646}" type="slidenum">
              <a:rPr lang="en-US" smtClean="0"/>
              <a:pPr/>
              <a:t>26</a:t>
            </a:fld>
            <a:endParaRPr lang="en-US"/>
          </a:p>
        </p:txBody>
      </p:sp>
    </p:spTree>
    <p:extLst>
      <p:ext uri="{BB962C8B-B14F-4D97-AF65-F5344CB8AC3E}">
        <p14:creationId xmlns:p14="http://schemas.microsoft.com/office/powerpoint/2010/main" val="1447569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Teams don’t always work well together and in Patrick </a:t>
            </a:r>
            <a:r>
              <a:rPr lang="en-US" dirty="0" err="1" smtClean="0"/>
              <a:t>Lencione’s</a:t>
            </a:r>
            <a:r>
              <a:rPr lang="en-US" dirty="0" smtClean="0"/>
              <a:t> much read book, he tells a compelling story in which he covers the 5 dysfunctions of a team.  This</a:t>
            </a:r>
            <a:r>
              <a:rPr lang="en-US" baseline="0" dirty="0" smtClean="0"/>
              <a:t> slide outlines these dysfunctions and how they can prevent the team from working optimally. [Review the slide]</a:t>
            </a:r>
            <a:r>
              <a:rPr lang="en-US" dirty="0" smtClean="0"/>
              <a:t> </a:t>
            </a:r>
          </a:p>
        </p:txBody>
      </p:sp>
      <p:sp>
        <p:nvSpPr>
          <p:cNvPr id="4" name="Slide Number Placeholder 3"/>
          <p:cNvSpPr>
            <a:spLocks noGrp="1"/>
          </p:cNvSpPr>
          <p:nvPr>
            <p:ph type="sldNum" sz="quarter" idx="10"/>
          </p:nvPr>
        </p:nvSpPr>
        <p:spPr/>
        <p:txBody>
          <a:bodyPr/>
          <a:lstStyle/>
          <a:p>
            <a:fld id="{E9FB8C05-C492-4F46-8649-997446185646}" type="slidenum">
              <a:rPr lang="en-US" smtClean="0"/>
              <a:pPr/>
              <a:t>27</a:t>
            </a:fld>
            <a:endParaRPr lang="en-US"/>
          </a:p>
        </p:txBody>
      </p:sp>
    </p:spTree>
    <p:extLst>
      <p:ext uri="{BB962C8B-B14F-4D97-AF65-F5344CB8AC3E}">
        <p14:creationId xmlns:p14="http://schemas.microsoft.com/office/powerpoint/2010/main" val="9936200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FB8C05-C492-4F46-8649-997446185646}" type="slidenum">
              <a:rPr lang="en-US" smtClean="0"/>
              <a:pPr/>
              <a:t>28</a:t>
            </a:fld>
            <a:endParaRPr lang="en-US"/>
          </a:p>
        </p:txBody>
      </p:sp>
    </p:spTree>
    <p:extLst>
      <p:ext uri="{BB962C8B-B14F-4D97-AF65-F5344CB8AC3E}">
        <p14:creationId xmlns:p14="http://schemas.microsoft.com/office/powerpoint/2010/main" val="9518744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was meant to be an introduction</a:t>
            </a:r>
            <a:r>
              <a:rPr lang="en-US" baseline="0" dirty="0" smtClean="0"/>
              <a:t> and exposure to leadership, management and team building with the purpose of helping to guide you to understand your personal … {continue to review the bullets and end with the quote]</a:t>
            </a:r>
            <a:endParaRPr lang="en-US" dirty="0"/>
          </a:p>
        </p:txBody>
      </p:sp>
      <p:sp>
        <p:nvSpPr>
          <p:cNvPr id="4" name="Slide Number Placeholder 3"/>
          <p:cNvSpPr>
            <a:spLocks noGrp="1"/>
          </p:cNvSpPr>
          <p:nvPr>
            <p:ph type="sldNum" sz="quarter" idx="10"/>
          </p:nvPr>
        </p:nvSpPr>
        <p:spPr/>
        <p:txBody>
          <a:bodyPr/>
          <a:lstStyle/>
          <a:p>
            <a:fld id="{E9FB8C05-C492-4F46-8649-997446185646}" type="slidenum">
              <a:rPr lang="en-US" smtClean="0"/>
              <a:pPr/>
              <a:t>29</a:t>
            </a:fld>
            <a:endParaRPr lang="en-US"/>
          </a:p>
        </p:txBody>
      </p:sp>
    </p:spTree>
    <p:extLst>
      <p:ext uri="{BB962C8B-B14F-4D97-AF65-F5344CB8AC3E}">
        <p14:creationId xmlns:p14="http://schemas.microsoft.com/office/powerpoint/2010/main" val="1702144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According to the National Postdoctoral Association,</a:t>
            </a:r>
            <a:r>
              <a:rPr lang="en-US" baseline="0" dirty="0" smtClean="0"/>
              <a:t> in addition to becoming a subject matter expert and achieving independence during a postdoctoral fellowship, six additional core competencies should be gained during this period, if they were not already exposed to or acquired during graduate training.  The extent to which </a:t>
            </a:r>
            <a:r>
              <a:rPr lang="en-US" baseline="0" dirty="0" err="1" smtClean="0"/>
              <a:t>postdocs</a:t>
            </a:r>
            <a:r>
              <a:rPr lang="en-US" baseline="0" dirty="0" smtClean="0"/>
              <a:t> are exposed to and gain these competencies is dependent upon their fellowship experience.  </a:t>
            </a:r>
          </a:p>
          <a:p>
            <a:endParaRPr lang="en-US" baseline="0" dirty="0" smtClean="0"/>
          </a:p>
          <a:p>
            <a:r>
              <a:rPr lang="en-US" baseline="0" dirty="0" smtClean="0"/>
              <a:t>In this short presentation, the aim is to expose participants to </a:t>
            </a:r>
            <a:r>
              <a:rPr lang="en-US" sz="1200" kern="1200" dirty="0" smtClean="0">
                <a:solidFill>
                  <a:schemeClr val="tx1"/>
                </a:solidFill>
                <a:latin typeface="+mn-lt"/>
                <a:ea typeface="+mn-ea"/>
                <a:cs typeface="+mn-cs"/>
              </a:rPr>
              <a:t>effective leadership styles, project management and team building skills. </a:t>
            </a:r>
            <a:endParaRPr lang="en-US" dirty="0"/>
          </a:p>
        </p:txBody>
      </p:sp>
      <p:sp>
        <p:nvSpPr>
          <p:cNvPr id="4" name="Slide Number Placeholder 3"/>
          <p:cNvSpPr>
            <a:spLocks noGrp="1"/>
          </p:cNvSpPr>
          <p:nvPr>
            <p:ph type="sldNum" sz="quarter" idx="10"/>
          </p:nvPr>
        </p:nvSpPr>
        <p:spPr/>
        <p:txBody>
          <a:bodyPr/>
          <a:lstStyle/>
          <a:p>
            <a:fld id="{E9FB8C05-C492-4F46-8649-997446185646}" type="slidenum">
              <a:rPr lang="en-US" smtClean="0"/>
              <a:pPr/>
              <a:t>32</a:t>
            </a:fld>
            <a:endParaRPr lang="en-US"/>
          </a:p>
        </p:txBody>
      </p:sp>
    </p:spTree>
    <p:extLst>
      <p:ext uri="{BB962C8B-B14F-4D97-AF65-F5344CB8AC3E}">
        <p14:creationId xmlns:p14="http://schemas.microsoft.com/office/powerpoint/2010/main" val="1203866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FB8C05-C492-4F46-8649-997446185646}" type="slidenum">
              <a:rPr lang="en-US" smtClean="0"/>
              <a:pPr/>
              <a:t>5</a:t>
            </a:fld>
            <a:endParaRPr lang="en-US"/>
          </a:p>
        </p:txBody>
      </p:sp>
    </p:spTree>
    <p:extLst>
      <p:ext uri="{BB962C8B-B14F-4D97-AF65-F5344CB8AC3E}">
        <p14:creationId xmlns:p14="http://schemas.microsoft.com/office/powerpoint/2010/main" val="31810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a:t>
            </a:r>
            <a:r>
              <a:rPr lang="en-US" baseline="0" dirty="0" smtClean="0"/>
              <a:t> are as many definitions of leadership as there leaders, but this one by John Quincy Adams incorporates many of the aspects of most definitions of leadership exemplified by all the well-known figures represented on this slide.  One image which may not be recognized to the top right of center is Catherine the Great, who rose to power after her </a:t>
            </a:r>
            <a:r>
              <a:rPr lang="en-US" sz="1200" b="0" i="0" kern="1200" dirty="0" smtClean="0">
                <a:solidFill>
                  <a:schemeClr val="tx1"/>
                </a:solidFill>
                <a:latin typeface="+mn-lt"/>
                <a:ea typeface="+mn-ea"/>
                <a:cs typeface="+mn-cs"/>
              </a:rPr>
              <a:t>husband, </a:t>
            </a:r>
            <a:r>
              <a:rPr lang="en-US" sz="1200" b="0" i="0" u="none" strike="noStrike" kern="1200" dirty="0" smtClean="0">
                <a:solidFill>
                  <a:schemeClr val="tx1"/>
                </a:solidFill>
                <a:latin typeface="+mn-lt"/>
                <a:ea typeface="+mn-ea"/>
                <a:cs typeface="+mn-cs"/>
                <a:hlinkClick r:id="rId3" tooltip="Peter III of Russia"/>
              </a:rPr>
              <a:t>Peter III</a:t>
            </a:r>
            <a:r>
              <a:rPr lang="en-US" sz="1200" b="0" i="0" kern="1200" dirty="0" smtClean="0">
                <a:solidFill>
                  <a:schemeClr val="tx1"/>
                </a:solidFill>
                <a:latin typeface="+mn-lt"/>
                <a:ea typeface="+mn-ea"/>
                <a:cs typeface="+mn-cs"/>
              </a:rPr>
              <a:t>, was assassinated.  Under her rule, Russia grew and</a:t>
            </a:r>
            <a:r>
              <a:rPr lang="en-US" sz="1200" b="0" i="0" kern="1200" baseline="0" dirty="0" smtClean="0">
                <a:solidFill>
                  <a:schemeClr val="tx1"/>
                </a:solidFill>
                <a:latin typeface="+mn-lt"/>
                <a:ea typeface="+mn-ea"/>
                <a:cs typeface="+mn-cs"/>
              </a:rPr>
              <a:t> emerged </a:t>
            </a:r>
            <a:r>
              <a:rPr lang="en-US" sz="1200" b="0" i="0" kern="1200" dirty="0" smtClean="0">
                <a:solidFill>
                  <a:schemeClr val="tx1"/>
                </a:solidFill>
                <a:latin typeface="+mn-lt"/>
                <a:ea typeface="+mn-ea"/>
                <a:cs typeface="+mn-cs"/>
              </a:rPr>
              <a:t>larger and stronger and became one of the great powers of Europe in the 18</a:t>
            </a:r>
            <a:r>
              <a:rPr lang="en-US" sz="1200" b="0" i="0" kern="1200" baseline="30000" dirty="0" smtClean="0">
                <a:solidFill>
                  <a:schemeClr val="tx1"/>
                </a:solidFill>
                <a:latin typeface="+mn-lt"/>
                <a:ea typeface="+mn-ea"/>
                <a:cs typeface="+mn-cs"/>
              </a:rPr>
              <a:t>th</a:t>
            </a:r>
            <a:r>
              <a:rPr lang="en-US" sz="1200" b="0" i="0" kern="1200" dirty="0" smtClean="0">
                <a:solidFill>
                  <a:schemeClr val="tx1"/>
                </a:solidFill>
                <a:latin typeface="+mn-lt"/>
                <a:ea typeface="+mn-ea"/>
                <a:cs typeface="+mn-cs"/>
              </a:rPr>
              <a:t> century.</a:t>
            </a:r>
            <a:r>
              <a:rPr lang="en-US" sz="1200" b="0" i="0" kern="1200" baseline="0" dirty="0" smtClean="0">
                <a:solidFill>
                  <a:schemeClr val="tx1"/>
                </a:solidFill>
                <a:latin typeface="+mn-lt"/>
                <a:ea typeface="+mn-ea"/>
                <a:cs typeface="+mn-cs"/>
              </a:rPr>
              <a:t>  Leadership is more about leading people than it is about leading projects.</a:t>
            </a:r>
            <a:endParaRPr lang="en-US" dirty="0"/>
          </a:p>
        </p:txBody>
      </p:sp>
      <p:sp>
        <p:nvSpPr>
          <p:cNvPr id="4" name="Slide Number Placeholder 3"/>
          <p:cNvSpPr>
            <a:spLocks noGrp="1"/>
          </p:cNvSpPr>
          <p:nvPr>
            <p:ph type="sldNum" sz="quarter" idx="10"/>
          </p:nvPr>
        </p:nvSpPr>
        <p:spPr/>
        <p:txBody>
          <a:bodyPr/>
          <a:lstStyle/>
          <a:p>
            <a:fld id="{E9FB8C05-C492-4F46-8649-997446185646}" type="slidenum">
              <a:rPr lang="en-US" smtClean="0"/>
              <a:pPr/>
              <a:t>6</a:t>
            </a:fld>
            <a:endParaRPr lang="en-US"/>
          </a:p>
        </p:txBody>
      </p:sp>
    </p:spTree>
    <p:extLst>
      <p:ext uri="{BB962C8B-B14F-4D97-AF65-F5344CB8AC3E}">
        <p14:creationId xmlns:p14="http://schemas.microsoft.com/office/powerpoint/2010/main" val="25343238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Depending on who you read,</a:t>
            </a:r>
            <a:r>
              <a:rPr lang="en-US" baseline="0" dirty="0" smtClean="0"/>
              <a:t> up to 12 different styles of leadership have been identified from ‘autocratic’ type leadership illustrated at bottom left, to ‘follow the leader’ at bottom center, ‘coaching’ style leadership represented at bottom right, ‘democratic’ leadership at top right and ‘visionary’ leadership at top left where leaders recognize that their vision can only be realized through people.  </a:t>
            </a:r>
          </a:p>
          <a:p>
            <a:endParaRPr lang="en-US" baseline="0" dirty="0" smtClean="0"/>
          </a:p>
          <a:p>
            <a:r>
              <a:rPr lang="en-US" baseline="0" dirty="0" smtClean="0"/>
              <a:t>The balance between the level of authority of the leader and the </a:t>
            </a:r>
            <a:r>
              <a:rPr lang="en-US" baseline="0" dirty="0" err="1" smtClean="0"/>
              <a:t>automony</a:t>
            </a:r>
            <a:r>
              <a:rPr lang="en-US" baseline="0" dirty="0" smtClean="0"/>
              <a:t> of the team, indicates various styles of leadership which are depicted by the Australian Leadership Foundation in the center of the slide.</a:t>
            </a:r>
            <a:endParaRPr lang="en-US" dirty="0"/>
          </a:p>
        </p:txBody>
      </p:sp>
      <p:sp>
        <p:nvSpPr>
          <p:cNvPr id="4" name="Slide Number Placeholder 3"/>
          <p:cNvSpPr>
            <a:spLocks noGrp="1"/>
          </p:cNvSpPr>
          <p:nvPr>
            <p:ph type="sldNum" sz="quarter" idx="10"/>
          </p:nvPr>
        </p:nvSpPr>
        <p:spPr/>
        <p:txBody>
          <a:bodyPr/>
          <a:lstStyle/>
          <a:p>
            <a:fld id="{E9FB8C05-C492-4F46-8649-997446185646}" type="slidenum">
              <a:rPr lang="en-US" smtClean="0"/>
              <a:pPr/>
              <a:t>7</a:t>
            </a:fld>
            <a:endParaRPr lang="en-US"/>
          </a:p>
        </p:txBody>
      </p:sp>
    </p:spTree>
    <p:extLst>
      <p:ext uri="{BB962C8B-B14F-4D97-AF65-F5344CB8AC3E}">
        <p14:creationId xmlns:p14="http://schemas.microsoft.com/office/powerpoint/2010/main" val="2484845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Integrity is frequently</a:t>
            </a:r>
            <a:r>
              <a:rPr lang="en-US" baseline="0" dirty="0" smtClean="0"/>
              <a:t> identified as the key criterion and </a:t>
            </a:r>
            <a:r>
              <a:rPr lang="en-US" dirty="0" smtClean="0"/>
              <a:t>top leadership skill without which leaders cannot achieve</a:t>
            </a:r>
            <a:r>
              <a:rPr lang="en-US" baseline="0" dirty="0" smtClean="0"/>
              <a:t> </a:t>
            </a:r>
            <a:r>
              <a:rPr lang="en-US" sz="1200" b="0" i="0" kern="1200" dirty="0" smtClean="0">
                <a:solidFill>
                  <a:schemeClr val="tx1"/>
                </a:solidFill>
                <a:latin typeface="+mn-lt"/>
                <a:ea typeface="+mn-ea"/>
                <a:cs typeface="+mn-cs"/>
              </a:rPr>
              <a:t>success.  The lack</a:t>
            </a:r>
            <a:r>
              <a:rPr lang="en-US" sz="1200" b="0" i="0" kern="1200" baseline="0" dirty="0" smtClean="0">
                <a:solidFill>
                  <a:schemeClr val="tx1"/>
                </a:solidFill>
                <a:latin typeface="+mn-lt"/>
                <a:ea typeface="+mn-ea"/>
                <a:cs typeface="+mn-cs"/>
              </a:rPr>
              <a:t> of integrity by national and international leaders has played out in the world media across all sectors, seemingly without exception.  Society expects that its leaders will be principled, honest, walk the talk and hold themselves accountable.  These important aspects, when exhibited by a leader, results in the perception of a person of integrity.  [Go through </a:t>
            </a:r>
            <a:r>
              <a:rPr lang="en-US" sz="1200" b="0" i="0" kern="1200" baseline="0" dirty="0" smtClean="0">
                <a:solidFill>
                  <a:schemeClr val="tx1"/>
                </a:solidFill>
                <a:latin typeface="+mn-lt"/>
                <a:ea typeface="+mn-ea"/>
                <a:cs typeface="+mn-cs"/>
              </a:rPr>
              <a:t>the sub-bullets]</a:t>
            </a:r>
            <a:endParaRPr lang="en-US" sz="1200" b="0" i="0" kern="1200" baseline="0" dirty="0" smtClean="0">
              <a:solidFill>
                <a:schemeClr val="tx1"/>
              </a:solidFill>
              <a:latin typeface="+mn-lt"/>
              <a:ea typeface="+mn-ea"/>
              <a:cs typeface="+mn-cs"/>
            </a:endParaRPr>
          </a:p>
          <a:p>
            <a:endParaRPr lang="en-US" sz="1200" b="0" i="0" kern="1200" baseline="0" dirty="0" smtClean="0">
              <a:solidFill>
                <a:schemeClr val="tx1"/>
              </a:solidFill>
              <a:latin typeface="+mn-lt"/>
              <a:ea typeface="+mn-ea"/>
              <a:cs typeface="+mn-cs"/>
            </a:endParaRPr>
          </a:p>
          <a:p>
            <a:r>
              <a:rPr lang="en-US" dirty="0" smtClean="0"/>
              <a:t>Vision</a:t>
            </a:r>
            <a:r>
              <a:rPr lang="en-US" baseline="0" dirty="0" smtClean="0"/>
              <a:t> is one of the differentiating factors that separates out leaders from everyone else.  Having a vision of the future is imperative, but equally important for success is the leader’s capacity to translate their vision into reality by working with and through their team by making real each of these aspects identified.  [Go through the sub-bullets]</a:t>
            </a:r>
            <a:endParaRPr lang="en-US" dirty="0"/>
          </a:p>
        </p:txBody>
      </p:sp>
      <p:sp>
        <p:nvSpPr>
          <p:cNvPr id="4" name="Slide Number Placeholder 3"/>
          <p:cNvSpPr>
            <a:spLocks noGrp="1"/>
          </p:cNvSpPr>
          <p:nvPr>
            <p:ph type="sldNum" sz="quarter" idx="10"/>
          </p:nvPr>
        </p:nvSpPr>
        <p:spPr/>
        <p:txBody>
          <a:bodyPr/>
          <a:lstStyle/>
          <a:p>
            <a:fld id="{E9FB8C05-C492-4F46-8649-997446185646}" type="slidenum">
              <a:rPr lang="en-US" smtClean="0"/>
              <a:pPr/>
              <a:t>8</a:t>
            </a:fld>
            <a:endParaRPr lang="en-US"/>
          </a:p>
        </p:txBody>
      </p:sp>
    </p:spTree>
    <p:extLst>
      <p:ext uri="{BB962C8B-B14F-4D97-AF65-F5344CB8AC3E}">
        <p14:creationId xmlns:p14="http://schemas.microsoft.com/office/powerpoint/2010/main" val="244363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latin typeface="+mn-lt"/>
                <a:ea typeface="+mn-ea"/>
                <a:cs typeface="+mn-cs"/>
              </a:rPr>
              <a:t>Charismatic leaders are typically those who are able to inspire and encourage people almost to the point of devotion to a certain cause. These leaders have extraordinary communication skills which are multifaceted and illustrated here by Bruce Woodcock of the University of Kent,</a:t>
            </a:r>
            <a:r>
              <a:rPr lang="en-US" sz="1200" b="0" i="0" kern="1200" baseline="0" dirty="0" smtClean="0">
                <a:solidFill>
                  <a:schemeClr val="tx1"/>
                </a:solidFill>
                <a:latin typeface="+mn-lt"/>
                <a:ea typeface="+mn-ea"/>
                <a:cs typeface="+mn-cs"/>
              </a:rPr>
              <a:t> UK.  It includes verbal and non-verbal skills including [read bullets].  When you communicate, [read the questions]</a:t>
            </a:r>
          </a:p>
          <a:p>
            <a:endParaRPr lang="en-US" sz="1200" b="0" i="0" kern="1200" baseline="0" dirty="0" smtClean="0">
              <a:solidFill>
                <a:schemeClr val="tx1"/>
              </a:solidFill>
              <a:latin typeface="+mn-lt"/>
              <a:ea typeface="+mn-ea"/>
              <a:cs typeface="+mn-cs"/>
            </a:endParaRPr>
          </a:p>
          <a:p>
            <a:pPr marL="0" marR="0" lvl="1" indent="0" algn="l" defTabSz="4572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latin typeface="+mn-lt"/>
                <a:ea typeface="+mn-ea"/>
                <a:cs typeface="+mn-cs"/>
              </a:rPr>
              <a:t>Handling confidential information or bad news is typically at the forefront of developing people.  Harvey Firestone referred to this as the “highest calling of leadership.”  Developing people can take various forms and/or all forms at different times and under different circumstances. </a:t>
            </a:r>
            <a:r>
              <a:rPr lang="en-US" sz="1200" dirty="0" smtClean="0"/>
              <a:t>Encouraging, helping, coaching and mentoring people to help them stretch and grow their capabilities beyond their current status will endear them towards</a:t>
            </a:r>
            <a:r>
              <a:rPr lang="en-US" sz="1200" baseline="0" dirty="0" smtClean="0"/>
              <a:t> a leader and they will follow you not only for who you are, but because of what </a:t>
            </a:r>
            <a:r>
              <a:rPr lang="en-US" sz="1200" dirty="0" smtClean="0"/>
              <a:t>you do … for them.</a:t>
            </a:r>
            <a:endParaRPr kumimoji="1" lang="en-US" sz="1200" dirty="0" smtClean="0">
              <a:solidFill>
                <a:srgbClr val="FF0000"/>
              </a:solidFill>
              <a:latin typeface="Arial"/>
              <a:ea typeface="HGPｺﾞｼｯｸM"/>
            </a:endParaRPr>
          </a:p>
        </p:txBody>
      </p:sp>
      <p:sp>
        <p:nvSpPr>
          <p:cNvPr id="4" name="Slide Number Placeholder 3"/>
          <p:cNvSpPr>
            <a:spLocks noGrp="1"/>
          </p:cNvSpPr>
          <p:nvPr>
            <p:ph type="sldNum" sz="quarter" idx="10"/>
          </p:nvPr>
        </p:nvSpPr>
        <p:spPr/>
        <p:txBody>
          <a:bodyPr/>
          <a:lstStyle/>
          <a:p>
            <a:fld id="{E9FB8C05-C492-4F46-8649-997446185646}" type="slidenum">
              <a:rPr lang="en-US" smtClean="0"/>
              <a:pPr/>
              <a:t>9</a:t>
            </a:fld>
            <a:endParaRPr lang="en-US"/>
          </a:p>
        </p:txBody>
      </p:sp>
    </p:spTree>
    <p:extLst>
      <p:ext uri="{BB962C8B-B14F-4D97-AF65-F5344CB8AC3E}">
        <p14:creationId xmlns:p14="http://schemas.microsoft.com/office/powerpoint/2010/main" val="244363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John Maxwell belongs to the school of leadership gurus who</a:t>
            </a:r>
            <a:r>
              <a:rPr lang="en-US" baseline="0" dirty="0" smtClean="0"/>
              <a:t> support the position that leadership is a skill that can be taught, rather than people can only be born as leaders.  His five levels of leadership promote that one’s skill as a leader grows with increasing influence over time.  The first level he refers to as ‘Position’.</a:t>
            </a:r>
          </a:p>
          <a:p>
            <a:endParaRPr lang="en-US" baseline="0" dirty="0" smtClean="0"/>
          </a:p>
          <a:p>
            <a:pPr>
              <a:buFontTx/>
              <a:buChar char="-"/>
            </a:pPr>
            <a:r>
              <a:rPr lang="en-US" baseline="0" dirty="0" smtClean="0"/>
              <a:t> ‘</a:t>
            </a:r>
            <a:r>
              <a:rPr lang="en-US" u="sng" baseline="0" dirty="0" smtClean="0"/>
              <a:t>Position</a:t>
            </a:r>
            <a:r>
              <a:rPr lang="en-US" baseline="0" dirty="0" smtClean="0"/>
              <a:t>’ leadership:  At this level, people follow you because you have the title or “</a:t>
            </a:r>
            <a:r>
              <a:rPr lang="en-US" b="1" baseline="0" dirty="0" smtClean="0"/>
              <a:t>rank</a:t>
            </a:r>
            <a:r>
              <a:rPr lang="en-US" baseline="0" dirty="0" smtClean="0"/>
              <a:t>”.  Because you are the boss they will do as you say, but they will do the bare minimum.  They will not go the extra mile for you.</a:t>
            </a:r>
          </a:p>
          <a:p>
            <a:pPr>
              <a:buFontTx/>
              <a:buChar char="-"/>
            </a:pPr>
            <a:r>
              <a:rPr lang="en-US" baseline="0" dirty="0" smtClean="0"/>
              <a:t> At ‘</a:t>
            </a:r>
            <a:r>
              <a:rPr lang="en-US" u="sng" baseline="0" dirty="0" smtClean="0"/>
              <a:t>Permission</a:t>
            </a:r>
            <a:r>
              <a:rPr lang="en-US" baseline="0" dirty="0" smtClean="0"/>
              <a:t>’ leadership level, people want to follow you because they trust you.   This level of leadership is based on “</a:t>
            </a:r>
            <a:r>
              <a:rPr lang="en-US" b="1" baseline="0" dirty="0" smtClean="0"/>
              <a:t>relationship</a:t>
            </a:r>
            <a:r>
              <a:rPr lang="en-US" baseline="0" dirty="0" smtClean="0"/>
              <a:t>”.</a:t>
            </a:r>
          </a:p>
          <a:p>
            <a:pPr>
              <a:buFontTx/>
              <a:buChar char="-"/>
            </a:pPr>
            <a:r>
              <a:rPr lang="en-US" baseline="0" dirty="0" smtClean="0"/>
              <a:t> At the level of ‘</a:t>
            </a:r>
            <a:r>
              <a:rPr lang="en-US" u="sng" baseline="0" dirty="0" smtClean="0"/>
              <a:t>Production’</a:t>
            </a:r>
            <a:r>
              <a:rPr lang="en-US" baseline="0" dirty="0" smtClean="0"/>
              <a:t>, people follow you because you achieve “</a:t>
            </a:r>
            <a:r>
              <a:rPr lang="en-US" b="1" baseline="0" dirty="0" smtClean="0"/>
              <a:t>results</a:t>
            </a:r>
            <a:r>
              <a:rPr lang="en-US" baseline="0" dirty="0" smtClean="0"/>
              <a:t>”.  Accomplishments are clear at this stage and people want to be associated with success.</a:t>
            </a:r>
          </a:p>
          <a:p>
            <a:pPr>
              <a:buFontTx/>
              <a:buChar char="-"/>
            </a:pPr>
            <a:r>
              <a:rPr lang="en-US" baseline="0" dirty="0" smtClean="0"/>
              <a:t> ‘</a:t>
            </a:r>
            <a:r>
              <a:rPr lang="en-US" u="sng" baseline="0" dirty="0" smtClean="0"/>
              <a:t>People’</a:t>
            </a:r>
            <a:r>
              <a:rPr lang="en-US" baseline="0" dirty="0" smtClean="0"/>
              <a:t> leadership is Firestone’s “</a:t>
            </a:r>
            <a:r>
              <a:rPr lang="en-US" i="1" baseline="0" dirty="0" smtClean="0"/>
              <a:t>highest calling of leadership</a:t>
            </a:r>
            <a:r>
              <a:rPr lang="en-US" baseline="0" dirty="0" smtClean="0"/>
              <a:t>”.  People follow you because of what’s in it for them!  You poor your life into developing them.  You “</a:t>
            </a:r>
            <a:r>
              <a:rPr lang="en-US" b="1" baseline="0" dirty="0" smtClean="0"/>
              <a:t>reproduce</a:t>
            </a:r>
            <a:r>
              <a:rPr lang="en-US" baseline="0" dirty="0" smtClean="0"/>
              <a:t>” leaders.  At this level you achieve much for people as well as organizations. </a:t>
            </a:r>
          </a:p>
          <a:p>
            <a:pPr>
              <a:buFontTx/>
              <a:buChar char="-"/>
            </a:pPr>
            <a:r>
              <a:rPr lang="en-US" baseline="0" dirty="0" smtClean="0"/>
              <a:t> The top level of ‘</a:t>
            </a:r>
            <a:r>
              <a:rPr lang="en-US" u="sng" baseline="0" dirty="0" smtClean="0"/>
              <a:t>Personhood’</a:t>
            </a:r>
            <a:r>
              <a:rPr lang="en-US" baseline="0" dirty="0" smtClean="0"/>
              <a:t> has also been named ‘</a:t>
            </a:r>
            <a:r>
              <a:rPr lang="en-US" u="sng" baseline="0" dirty="0" smtClean="0"/>
              <a:t>Pinnacle</a:t>
            </a:r>
            <a:r>
              <a:rPr lang="en-US" baseline="0" dirty="0" smtClean="0"/>
              <a:t>’ leadership.  People follow you because of who you are … your values and what you represent and they “</a:t>
            </a:r>
            <a:r>
              <a:rPr lang="en-US" b="1" baseline="0" dirty="0" smtClean="0"/>
              <a:t>respect</a:t>
            </a:r>
            <a:r>
              <a:rPr lang="en-US" baseline="0" dirty="0" smtClean="0"/>
              <a:t>” you.  Few leaders are at this level of influence and it is not easy to get here according to Maxwell.  It takes considerable time and consistent effort in the small and big decisions in life.  This is where you want to be; strive for this level of leadership.  </a:t>
            </a:r>
            <a:endParaRPr lang="en-US" dirty="0"/>
          </a:p>
        </p:txBody>
      </p:sp>
      <p:sp>
        <p:nvSpPr>
          <p:cNvPr id="4" name="Slide Number Placeholder 3"/>
          <p:cNvSpPr>
            <a:spLocks noGrp="1"/>
          </p:cNvSpPr>
          <p:nvPr>
            <p:ph type="sldNum" sz="quarter" idx="10"/>
          </p:nvPr>
        </p:nvSpPr>
        <p:spPr/>
        <p:txBody>
          <a:bodyPr/>
          <a:lstStyle/>
          <a:p>
            <a:fld id="{E9FB8C05-C492-4F46-8649-997446185646}" type="slidenum">
              <a:rPr lang="en-US" smtClean="0"/>
              <a:pPr/>
              <a:t>10</a:t>
            </a:fld>
            <a:endParaRPr lang="en-US"/>
          </a:p>
        </p:txBody>
      </p:sp>
    </p:spTree>
    <p:extLst>
      <p:ext uri="{BB962C8B-B14F-4D97-AF65-F5344CB8AC3E}">
        <p14:creationId xmlns:p14="http://schemas.microsoft.com/office/powerpoint/2010/main" val="39284755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 have been through</a:t>
            </a:r>
            <a:r>
              <a:rPr lang="en-US" baseline="0" dirty="0" smtClean="0"/>
              <a:t> graduate school and certainly during your postdoctoral training, you would have had the opportunity to engage in many forms of leadership activities.  [Read through bullets].  Use these as a start to assess where you are as a leader which we will come back to later on in the presentation.</a:t>
            </a:r>
            <a:endParaRPr lang="en-US" dirty="0"/>
          </a:p>
        </p:txBody>
      </p:sp>
      <p:sp>
        <p:nvSpPr>
          <p:cNvPr id="4" name="Slide Number Placeholder 3"/>
          <p:cNvSpPr>
            <a:spLocks noGrp="1"/>
          </p:cNvSpPr>
          <p:nvPr>
            <p:ph type="sldNum" sz="quarter" idx="10"/>
          </p:nvPr>
        </p:nvSpPr>
        <p:spPr/>
        <p:txBody>
          <a:bodyPr/>
          <a:lstStyle/>
          <a:p>
            <a:fld id="{E9FB8C05-C492-4F46-8649-997446185646}" type="slidenum">
              <a:rPr lang="en-US" smtClean="0"/>
              <a:pPr/>
              <a:t>11</a:t>
            </a:fld>
            <a:endParaRPr lang="en-US"/>
          </a:p>
        </p:txBody>
      </p:sp>
    </p:spTree>
    <p:extLst>
      <p:ext uri="{BB962C8B-B14F-4D97-AF65-F5344CB8AC3E}">
        <p14:creationId xmlns:p14="http://schemas.microsoft.com/office/powerpoint/2010/main" val="26292189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2365732"/>
            <a:ext cx="6400800" cy="688975"/>
          </a:xfrm>
        </p:spPr>
        <p:txBody>
          <a:bodyPr lIns="0" tIns="0" rIns="0" bIns="0" anchor="t" anchorCtr="0">
            <a:normAutofit/>
          </a:bodyPr>
          <a:lstStyle>
            <a:lvl1pPr algn="l">
              <a:defRPr sz="3600" b="1" baseline="0">
                <a:solidFill>
                  <a:srgbClr val="782327"/>
                </a:solidFill>
              </a:defRPr>
            </a:lvl1pPr>
          </a:lstStyle>
          <a:p>
            <a:r>
              <a:rPr lang="en-US" dirty="0" smtClean="0"/>
              <a:t>Presentation Title</a:t>
            </a:r>
            <a:endParaRPr lang="en-US" dirty="0"/>
          </a:p>
        </p:txBody>
      </p:sp>
      <p:sp>
        <p:nvSpPr>
          <p:cNvPr id="3" name="Subtitle 2"/>
          <p:cNvSpPr>
            <a:spLocks noGrp="1"/>
          </p:cNvSpPr>
          <p:nvPr>
            <p:ph type="subTitle" idx="1" hasCustomPrompt="1"/>
          </p:nvPr>
        </p:nvSpPr>
        <p:spPr>
          <a:xfrm>
            <a:off x="457200" y="3219218"/>
            <a:ext cx="3352800" cy="381000"/>
          </a:xfrm>
        </p:spPr>
        <p:txBody>
          <a:bodyPr lIns="0" tIns="0" rIns="0" bIns="0">
            <a:normAutofit/>
          </a:bodyPr>
          <a:lstStyle>
            <a:lvl1pPr marL="0" indent="0" algn="l">
              <a:buNone/>
              <a:defRPr sz="2600">
                <a:solidFill>
                  <a:srgbClr val="104B7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Presentation Sub-Title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58000" y="6019800"/>
            <a:ext cx="2133600" cy="706954"/>
          </a:xfrm>
          <a:prstGeom prst="rect">
            <a:avLst/>
          </a:prstGeom>
        </p:spPr>
      </p:pic>
      <p:sp>
        <p:nvSpPr>
          <p:cNvPr id="12" name="Rectangle 11"/>
          <p:cNvSpPr/>
          <p:nvPr userDrawn="1"/>
        </p:nvSpPr>
        <p:spPr>
          <a:xfrm>
            <a:off x="6858000" y="0"/>
            <a:ext cx="2286000" cy="228600"/>
          </a:xfrm>
          <a:prstGeom prst="rect">
            <a:avLst/>
          </a:prstGeom>
          <a:solidFill>
            <a:srgbClr val="104B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0"/>
            <a:ext cx="6858000" cy="228600"/>
          </a:xfrm>
          <a:prstGeom prst="rect">
            <a:avLst/>
          </a:prstGeom>
          <a:solidFill>
            <a:srgbClr val="8C8D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5440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259764-0A29-4747-8ED4-EAF0D0B3172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259764-0A29-4747-8ED4-EAF0D0B3172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259764-0A29-4747-8ED4-EAF0D0B3172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259764-0A29-4747-8ED4-EAF0D0B3172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259764-0A29-4747-8ED4-EAF0D0B3172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259764-0A29-4747-8ED4-EAF0D0B31726}"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259764-0A29-4747-8ED4-EAF0D0B31726}"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259764-0A29-4747-8ED4-EAF0D0B31726}"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259764-0A29-4747-8ED4-EAF0D0B3172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685800"/>
            <a:ext cx="5334000" cy="457200"/>
          </a:xfrm>
        </p:spPr>
        <p:txBody>
          <a:bodyPr lIns="0" tIns="0" rIns="0" bIns="0" anchor="t" anchorCtr="0">
            <a:normAutofit/>
          </a:bodyPr>
          <a:lstStyle>
            <a:lvl1pPr algn="l">
              <a:defRPr sz="3000" b="1" baseline="0">
                <a:solidFill>
                  <a:srgbClr val="782327"/>
                </a:solidFill>
              </a:defRPr>
            </a:lvl1pPr>
          </a:lstStyle>
          <a:p>
            <a:r>
              <a:rPr lang="en-US" dirty="0" smtClean="0"/>
              <a:t>Page Header Goes Here</a:t>
            </a:r>
            <a:endParaRPr lang="en-US" dirty="0"/>
          </a:p>
        </p:txBody>
      </p:sp>
      <p:sp>
        <p:nvSpPr>
          <p:cNvPr id="3" name="Content Placeholder 2"/>
          <p:cNvSpPr>
            <a:spLocks noGrp="1"/>
          </p:cNvSpPr>
          <p:nvPr>
            <p:ph idx="1"/>
          </p:nvPr>
        </p:nvSpPr>
        <p:spPr>
          <a:xfrm>
            <a:off x="457200" y="1447800"/>
            <a:ext cx="5949656" cy="4268714"/>
          </a:xfrm>
        </p:spPr>
        <p:txBody>
          <a:bodyPr lIns="0" tIns="0" rIns="0" bIns="0"/>
          <a:lstStyle>
            <a:lvl1pPr>
              <a:defRPr sz="1800"/>
            </a:lvl1pPr>
            <a:lvl2pPr>
              <a:defRPr sz="1600"/>
            </a:lvl2pPr>
            <a:lvl3pPr>
              <a:defRPr sz="1400"/>
            </a:lvl3pPr>
            <a:lvl4pPr>
              <a:defRPr sz="12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4"/>
            <a:endParaRPr lang="en-US" dirty="0" smtClean="0"/>
          </a:p>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4"/>
            <a:endParaRPr lang="en-US" dirty="0"/>
          </a:p>
        </p:txBody>
      </p:sp>
      <p:sp>
        <p:nvSpPr>
          <p:cNvPr id="4" name="Date Placeholder 3"/>
          <p:cNvSpPr>
            <a:spLocks noGrp="1"/>
          </p:cNvSpPr>
          <p:nvPr>
            <p:ph type="dt" sz="half" idx="10"/>
          </p:nvPr>
        </p:nvSpPr>
        <p:spPr>
          <a:xfrm>
            <a:off x="457200" y="6178546"/>
            <a:ext cx="747814" cy="365125"/>
          </a:xfrm>
        </p:spPr>
        <p:txBody>
          <a:bodyPr lIns="0" tIns="0" rIns="0" bIns="0" anchor="ctr" anchorCtr="1"/>
          <a:lstStyle>
            <a:lvl1pPr>
              <a:defRPr sz="1000">
                <a:solidFill>
                  <a:srgbClr val="104B7D"/>
                </a:solidFill>
              </a:defRPr>
            </a:lvl1pPr>
          </a:lstStyle>
          <a:p>
            <a:endParaRPr lang="en-US" dirty="0"/>
          </a:p>
        </p:txBody>
      </p:sp>
      <p:sp>
        <p:nvSpPr>
          <p:cNvPr id="5" name="Footer Placeholder 4"/>
          <p:cNvSpPr>
            <a:spLocks noGrp="1"/>
          </p:cNvSpPr>
          <p:nvPr>
            <p:ph type="ftr" sz="quarter" idx="11"/>
          </p:nvPr>
        </p:nvSpPr>
        <p:spPr>
          <a:xfrm>
            <a:off x="2391834" y="6178546"/>
            <a:ext cx="2895600" cy="365125"/>
          </a:xfrm>
        </p:spPr>
        <p:txBody>
          <a:bodyPr/>
          <a:lstStyle>
            <a:lvl1pPr>
              <a:defRPr sz="1000">
                <a:solidFill>
                  <a:srgbClr val="104B7D"/>
                </a:solidFill>
              </a:defRPr>
            </a:lvl1pPr>
          </a:lstStyle>
          <a:p>
            <a:endParaRPr lang="en-US" dirty="0"/>
          </a:p>
        </p:txBody>
      </p:sp>
      <p:sp>
        <p:nvSpPr>
          <p:cNvPr id="6" name="Slide Number Placeholder 5"/>
          <p:cNvSpPr>
            <a:spLocks noGrp="1"/>
          </p:cNvSpPr>
          <p:nvPr>
            <p:ph type="sldNum" sz="quarter" idx="12"/>
          </p:nvPr>
        </p:nvSpPr>
        <p:spPr>
          <a:xfrm>
            <a:off x="6262303" y="6178546"/>
            <a:ext cx="383747" cy="365125"/>
          </a:xfrm>
        </p:spPr>
        <p:txBody>
          <a:bodyPr/>
          <a:lstStyle>
            <a:lvl1pPr>
              <a:defRPr sz="1000">
                <a:solidFill>
                  <a:srgbClr val="104B7D"/>
                </a:solidFill>
              </a:defRPr>
            </a:lvl1pPr>
          </a:lstStyle>
          <a:p>
            <a:fld id="{6EF34631-1888-451B-ACCB-16E012616A5A}" type="slidenum">
              <a:rPr lang="en-US" smtClean="0"/>
              <a:pPr/>
              <a:t>‹#›</a:t>
            </a:fld>
            <a:endParaRPr lang="en-US" dirty="0"/>
          </a:p>
        </p:txBody>
      </p:sp>
      <p:cxnSp>
        <p:nvCxnSpPr>
          <p:cNvPr id="9" name="Straight Connector 8"/>
          <p:cNvCxnSpPr/>
          <p:nvPr userDrawn="1"/>
        </p:nvCxnSpPr>
        <p:spPr>
          <a:xfrm>
            <a:off x="0" y="1295400"/>
            <a:ext cx="6400800" cy="0"/>
          </a:xfrm>
          <a:prstGeom prst="line">
            <a:avLst/>
          </a:prstGeom>
          <a:ln>
            <a:solidFill>
              <a:srgbClr val="8C8D8E"/>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13340" y="6096000"/>
            <a:ext cx="1600200" cy="530216"/>
          </a:xfrm>
          <a:prstGeom prst="rect">
            <a:avLst/>
          </a:prstGeom>
        </p:spPr>
      </p:pic>
      <p:sp>
        <p:nvSpPr>
          <p:cNvPr id="14" name="Rectangle 13"/>
          <p:cNvSpPr/>
          <p:nvPr userDrawn="1"/>
        </p:nvSpPr>
        <p:spPr>
          <a:xfrm>
            <a:off x="6858000" y="0"/>
            <a:ext cx="2286000" cy="228600"/>
          </a:xfrm>
          <a:prstGeom prst="rect">
            <a:avLst/>
          </a:prstGeom>
          <a:solidFill>
            <a:srgbClr val="104B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0" y="0"/>
            <a:ext cx="6858000" cy="228600"/>
          </a:xfrm>
          <a:prstGeom prst="rect">
            <a:avLst/>
          </a:prstGeom>
          <a:solidFill>
            <a:srgbClr val="8C8D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9940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F34631-1888-451B-ACCB-16E012616A5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F34631-1888-451B-ACCB-16E012616A5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47800"/>
            <a:ext cx="5943600" cy="4268714"/>
          </a:xfrm>
        </p:spPr>
        <p:txBody>
          <a:bodyPr lIns="0" tIns="0" rIns="0" bIns="0"/>
          <a:lstStyle>
            <a:lvl1pPr>
              <a:defRPr sz="1800"/>
            </a:lvl1pPr>
            <a:lvl2pPr>
              <a:defRPr sz="1600"/>
            </a:lvl2pPr>
            <a:lvl3pPr>
              <a:defRPr sz="1400"/>
            </a:lvl3pPr>
            <a:lvl4pPr>
              <a:defRPr sz="1200"/>
            </a:lvl4pPr>
            <a:lvl5pPr>
              <a:defRPr sz="1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itle 1"/>
          <p:cNvSpPr>
            <a:spLocks noGrp="1"/>
          </p:cNvSpPr>
          <p:nvPr>
            <p:ph type="title" hasCustomPrompt="1"/>
          </p:nvPr>
        </p:nvSpPr>
        <p:spPr>
          <a:xfrm>
            <a:off x="457200" y="685800"/>
            <a:ext cx="5334000" cy="457200"/>
          </a:xfrm>
        </p:spPr>
        <p:txBody>
          <a:bodyPr lIns="0" tIns="0" rIns="0" bIns="0" anchor="t" anchorCtr="0">
            <a:normAutofit/>
          </a:bodyPr>
          <a:lstStyle>
            <a:lvl1pPr algn="l">
              <a:defRPr sz="3000" b="1" baseline="0">
                <a:solidFill>
                  <a:srgbClr val="782327"/>
                </a:solidFill>
              </a:defRPr>
            </a:lvl1pPr>
          </a:lstStyle>
          <a:p>
            <a:r>
              <a:rPr lang="en-US" dirty="0" smtClean="0"/>
              <a:t>Page Header Goes Here</a:t>
            </a:r>
            <a:endParaRPr lang="en-US" dirty="0"/>
          </a:p>
        </p:txBody>
      </p:sp>
      <p:sp>
        <p:nvSpPr>
          <p:cNvPr id="17" name="Content Placeholder 2"/>
          <p:cNvSpPr>
            <a:spLocks noGrp="1"/>
          </p:cNvSpPr>
          <p:nvPr>
            <p:ph sz="half" idx="13" hasCustomPrompt="1"/>
          </p:nvPr>
        </p:nvSpPr>
        <p:spPr>
          <a:xfrm>
            <a:off x="6846646" y="1453856"/>
            <a:ext cx="1905000" cy="1138458"/>
          </a:xfrm>
          <a:solidFill>
            <a:schemeClr val="accent3"/>
          </a:solidFill>
        </p:spPr>
        <p:txBody>
          <a:bodyPr lIns="0" tIns="0" rIns="0" bIns="0" anchor="t" anchorCtr="1"/>
          <a:lstStyle>
            <a:lvl1pPr marL="0" indent="0" algn="ctr">
              <a:buNone/>
              <a:defRPr sz="1800"/>
            </a:lvl1pPr>
            <a:lvl2pPr>
              <a:defRPr sz="1600"/>
            </a:lvl2pPr>
            <a:lvl3pPr>
              <a:defRPr sz="1400"/>
            </a:lvl3pPr>
            <a:lvl4pPr>
              <a:defRPr sz="1200"/>
            </a:lvl4pPr>
            <a:lvl5pPr>
              <a:defRPr sz="1000"/>
            </a:lvl5pPr>
            <a:lvl6pPr>
              <a:defRPr sz="1800"/>
            </a:lvl6pPr>
            <a:lvl7pPr>
              <a:defRPr sz="1800"/>
            </a:lvl7pPr>
            <a:lvl8pPr>
              <a:defRPr sz="1800"/>
            </a:lvl8pPr>
            <a:lvl9pPr>
              <a:defRPr sz="1800"/>
            </a:lvl9pPr>
          </a:lstStyle>
          <a:p>
            <a:pPr lvl="0"/>
            <a:r>
              <a:rPr lang="en-US" dirty="0" smtClean="0"/>
              <a:t/>
            </a:r>
            <a:br>
              <a:rPr lang="en-US" dirty="0" smtClean="0"/>
            </a:br>
            <a:r>
              <a:rPr lang="en-US" dirty="0" smtClean="0"/>
              <a:t>Image Here</a:t>
            </a:r>
            <a:endParaRPr lang="en-US" dirty="0"/>
          </a:p>
        </p:txBody>
      </p:sp>
      <p:sp>
        <p:nvSpPr>
          <p:cNvPr id="18" name="Content Placeholder 2"/>
          <p:cNvSpPr>
            <a:spLocks noGrp="1"/>
          </p:cNvSpPr>
          <p:nvPr>
            <p:ph sz="half" idx="14" hasCustomPrompt="1"/>
          </p:nvPr>
        </p:nvSpPr>
        <p:spPr>
          <a:xfrm>
            <a:off x="6846646" y="3125714"/>
            <a:ext cx="1905000" cy="1447800"/>
          </a:xfrm>
          <a:solidFill>
            <a:schemeClr val="accent3"/>
          </a:solidFill>
        </p:spPr>
        <p:txBody>
          <a:bodyPr lIns="0" tIns="0" rIns="0" bIns="0" anchor="t" anchorCtr="1"/>
          <a:lstStyle>
            <a:lvl1pPr marL="0" indent="0" algn="ctr">
              <a:buNone/>
              <a:defRPr sz="1800"/>
            </a:lvl1pPr>
            <a:lvl2pPr>
              <a:defRPr sz="1600"/>
            </a:lvl2pPr>
            <a:lvl3pPr>
              <a:defRPr sz="1400"/>
            </a:lvl3pPr>
            <a:lvl4pPr>
              <a:defRPr sz="1200"/>
            </a:lvl4pPr>
            <a:lvl5pPr>
              <a:defRPr sz="1000"/>
            </a:lvl5pPr>
            <a:lvl6pPr>
              <a:defRPr sz="1800"/>
            </a:lvl6pPr>
            <a:lvl7pPr>
              <a:defRPr sz="1800"/>
            </a:lvl7pPr>
            <a:lvl8pPr>
              <a:defRPr sz="1800"/>
            </a:lvl8pPr>
            <a:lvl9pPr>
              <a:defRPr sz="1800"/>
            </a:lvl9pPr>
          </a:lstStyle>
          <a:p>
            <a:pPr lvl="0"/>
            <a:r>
              <a:rPr lang="en-US" dirty="0" smtClean="0"/>
              <a:t/>
            </a:r>
            <a:br>
              <a:rPr lang="en-US" dirty="0" smtClean="0"/>
            </a:br>
            <a:r>
              <a:rPr lang="en-US" dirty="0" smtClean="0"/>
              <a:t>Image Here</a:t>
            </a:r>
            <a:endParaRPr lang="en-US" dirty="0"/>
          </a:p>
        </p:txBody>
      </p:sp>
      <p:sp>
        <p:nvSpPr>
          <p:cNvPr id="20" name="Rectangle 19"/>
          <p:cNvSpPr/>
          <p:nvPr userDrawn="1"/>
        </p:nvSpPr>
        <p:spPr>
          <a:xfrm>
            <a:off x="6858000" y="0"/>
            <a:ext cx="2286000" cy="228600"/>
          </a:xfrm>
          <a:prstGeom prst="rect">
            <a:avLst/>
          </a:prstGeom>
          <a:solidFill>
            <a:srgbClr val="104B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0" y="0"/>
            <a:ext cx="6858000" cy="228600"/>
          </a:xfrm>
          <a:prstGeom prst="rect">
            <a:avLst/>
          </a:prstGeom>
          <a:solidFill>
            <a:srgbClr val="8C8D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ate Placeholder 3"/>
          <p:cNvSpPr>
            <a:spLocks noGrp="1"/>
          </p:cNvSpPr>
          <p:nvPr>
            <p:ph type="dt" sz="half" idx="10"/>
          </p:nvPr>
        </p:nvSpPr>
        <p:spPr>
          <a:xfrm>
            <a:off x="457200" y="6178546"/>
            <a:ext cx="747814" cy="365125"/>
          </a:xfrm>
        </p:spPr>
        <p:txBody>
          <a:bodyPr lIns="0" tIns="0" rIns="0" bIns="0" anchor="ctr" anchorCtr="1"/>
          <a:lstStyle>
            <a:lvl1pPr>
              <a:defRPr sz="1000">
                <a:solidFill>
                  <a:srgbClr val="104B7D"/>
                </a:solidFill>
              </a:defRPr>
            </a:lvl1pPr>
          </a:lstStyle>
          <a:p>
            <a:endParaRPr lang="en-US" dirty="0"/>
          </a:p>
        </p:txBody>
      </p:sp>
      <p:sp>
        <p:nvSpPr>
          <p:cNvPr id="25" name="Footer Placeholder 4"/>
          <p:cNvSpPr>
            <a:spLocks noGrp="1"/>
          </p:cNvSpPr>
          <p:nvPr>
            <p:ph type="ftr" sz="quarter" idx="11"/>
          </p:nvPr>
        </p:nvSpPr>
        <p:spPr>
          <a:xfrm>
            <a:off x="2391834" y="6178546"/>
            <a:ext cx="2895600" cy="365125"/>
          </a:xfrm>
        </p:spPr>
        <p:txBody>
          <a:bodyPr/>
          <a:lstStyle>
            <a:lvl1pPr>
              <a:defRPr sz="1000">
                <a:solidFill>
                  <a:srgbClr val="104B7D"/>
                </a:solidFill>
              </a:defRPr>
            </a:lvl1pPr>
          </a:lstStyle>
          <a:p>
            <a:endParaRPr lang="en-US" dirty="0"/>
          </a:p>
        </p:txBody>
      </p:sp>
      <p:cxnSp>
        <p:nvCxnSpPr>
          <p:cNvPr id="28" name="Straight Connector 27"/>
          <p:cNvCxnSpPr/>
          <p:nvPr userDrawn="1"/>
        </p:nvCxnSpPr>
        <p:spPr>
          <a:xfrm>
            <a:off x="0" y="1295400"/>
            <a:ext cx="6400800" cy="0"/>
          </a:xfrm>
          <a:prstGeom prst="line">
            <a:avLst/>
          </a:prstGeom>
          <a:ln>
            <a:solidFill>
              <a:srgbClr val="8C8D8E"/>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13340" y="6096000"/>
            <a:ext cx="1600200" cy="530216"/>
          </a:xfrm>
          <a:prstGeom prst="rect">
            <a:avLst/>
          </a:prstGeom>
        </p:spPr>
      </p:pic>
      <p:sp>
        <p:nvSpPr>
          <p:cNvPr id="15" name="Slide Number Placeholder 5"/>
          <p:cNvSpPr>
            <a:spLocks noGrp="1"/>
          </p:cNvSpPr>
          <p:nvPr>
            <p:ph type="sldNum" sz="quarter" idx="12"/>
          </p:nvPr>
        </p:nvSpPr>
        <p:spPr>
          <a:xfrm>
            <a:off x="6262303" y="6178546"/>
            <a:ext cx="383747" cy="365125"/>
          </a:xfrm>
        </p:spPr>
        <p:txBody>
          <a:bodyPr/>
          <a:lstStyle>
            <a:lvl1pPr>
              <a:defRPr sz="1000">
                <a:solidFill>
                  <a:srgbClr val="104B7D"/>
                </a:solidFill>
              </a:defRPr>
            </a:lvl1pPr>
          </a:lstStyle>
          <a:p>
            <a:fld id="{6EF34631-1888-451B-ACCB-16E012616A5A}" type="slidenum">
              <a:rPr lang="en-US" smtClean="0"/>
              <a:pPr/>
              <a:t>‹#›</a:t>
            </a:fld>
            <a:endParaRPr lang="en-US" dirty="0"/>
          </a:p>
        </p:txBody>
      </p:sp>
    </p:spTree>
    <p:extLst>
      <p:ext uri="{BB962C8B-B14F-4D97-AF65-F5344CB8AC3E}">
        <p14:creationId xmlns:p14="http://schemas.microsoft.com/office/powerpoint/2010/main" val="3198619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Sideba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0" y="1447799"/>
            <a:ext cx="2057400" cy="1047119"/>
          </a:xfrm>
          <a:solidFill>
            <a:srgbClr val="104B7D"/>
          </a:solidFill>
        </p:spPr>
        <p:txBody>
          <a:bodyPr lIns="182880" tIns="182880" rIns="182880" bIns="182880" anchor="t" anchorCtr="0">
            <a:normAutofit/>
          </a:bodyPr>
          <a:lstStyle>
            <a:lvl1pPr algn="l">
              <a:defRPr sz="1200" b="1" baseline="0">
                <a:solidFill>
                  <a:schemeClr val="bg1"/>
                </a:solidFill>
              </a:defRPr>
            </a:lvl1pPr>
          </a:lstStyle>
          <a:p>
            <a:r>
              <a:rPr lang="en-US" dirty="0" smtClean="0"/>
              <a:t>Sidebar Header Here</a:t>
            </a:r>
            <a:br>
              <a:rPr lang="en-US" dirty="0" smtClean="0"/>
            </a:br>
            <a:r>
              <a:rPr lang="en-US" dirty="0" smtClean="0"/>
              <a:t>Sidebar Header Here</a:t>
            </a:r>
            <a:br>
              <a:rPr lang="en-US" dirty="0" smtClean="0"/>
            </a:br>
            <a:r>
              <a:rPr lang="en-US" dirty="0" smtClean="0"/>
              <a:t>Sidebar Header Here</a:t>
            </a:r>
            <a:br>
              <a:rPr lang="en-US" dirty="0" smtClean="0"/>
            </a:br>
            <a:r>
              <a:rPr lang="en-US" dirty="0" smtClean="0"/>
              <a:t>Sidebar Header Here</a:t>
            </a:r>
            <a:endParaRPr lang="en-US" dirty="0"/>
          </a:p>
        </p:txBody>
      </p:sp>
      <p:sp>
        <p:nvSpPr>
          <p:cNvPr id="4" name="Text Placeholder 3"/>
          <p:cNvSpPr>
            <a:spLocks noGrp="1"/>
          </p:cNvSpPr>
          <p:nvPr>
            <p:ph type="body" sz="half" idx="2" hasCustomPrompt="1"/>
          </p:nvPr>
        </p:nvSpPr>
        <p:spPr>
          <a:xfrm>
            <a:off x="6858000" y="2556991"/>
            <a:ext cx="2057399" cy="2778021"/>
          </a:xfrm>
          <a:ln>
            <a:solidFill>
              <a:srgbClr val="104B7D"/>
            </a:solidFill>
          </a:ln>
        </p:spPr>
        <p:txBody>
          <a:bodyPr lIns="182880" tIns="182880" rIns="182880" bIns="182880">
            <a:normAutofit/>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90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Content Sidebar Content</a:t>
            </a:r>
          </a:p>
        </p:txBody>
      </p:sp>
      <p:sp>
        <p:nvSpPr>
          <p:cNvPr id="11" name="Content Placeholder 2"/>
          <p:cNvSpPr>
            <a:spLocks noGrp="1"/>
          </p:cNvSpPr>
          <p:nvPr>
            <p:ph sz="half" idx="1"/>
          </p:nvPr>
        </p:nvSpPr>
        <p:spPr>
          <a:xfrm>
            <a:off x="457200" y="1446286"/>
            <a:ext cx="5949656" cy="4270228"/>
          </a:xfrm>
        </p:spPr>
        <p:txBody>
          <a:bodyPr lIns="0" tIns="0" rIns="0" bIns="0"/>
          <a:lstStyle>
            <a:lvl1pPr>
              <a:defRPr sz="1800"/>
            </a:lvl1pPr>
            <a:lvl2pPr>
              <a:defRPr sz="1600"/>
            </a:lvl2pPr>
            <a:lvl3pPr>
              <a:defRPr sz="1400"/>
            </a:lvl3pPr>
            <a:lvl4pPr>
              <a:defRPr sz="1200"/>
            </a:lvl4pPr>
            <a:lvl5pPr>
              <a:defRPr sz="1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4"/>
            <a:endParaRPr lang="en-US" dirty="0"/>
          </a:p>
        </p:txBody>
      </p:sp>
      <p:sp>
        <p:nvSpPr>
          <p:cNvPr id="12" name="Rectangle 11"/>
          <p:cNvSpPr/>
          <p:nvPr userDrawn="1"/>
        </p:nvSpPr>
        <p:spPr>
          <a:xfrm>
            <a:off x="6858000" y="0"/>
            <a:ext cx="2286000" cy="228600"/>
          </a:xfrm>
          <a:prstGeom prst="rect">
            <a:avLst/>
          </a:prstGeom>
          <a:solidFill>
            <a:srgbClr val="104B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0"/>
            <a:ext cx="6858000" cy="228600"/>
          </a:xfrm>
          <a:prstGeom prst="rect">
            <a:avLst/>
          </a:prstGeom>
          <a:solidFill>
            <a:srgbClr val="8C8D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ate Placeholder 3"/>
          <p:cNvSpPr>
            <a:spLocks noGrp="1"/>
          </p:cNvSpPr>
          <p:nvPr>
            <p:ph type="dt" sz="half" idx="10"/>
          </p:nvPr>
        </p:nvSpPr>
        <p:spPr>
          <a:xfrm>
            <a:off x="457200" y="6178546"/>
            <a:ext cx="747814" cy="365125"/>
          </a:xfrm>
        </p:spPr>
        <p:txBody>
          <a:bodyPr lIns="0" tIns="0" rIns="0" bIns="0" anchor="ctr" anchorCtr="1"/>
          <a:lstStyle>
            <a:lvl1pPr>
              <a:defRPr sz="1000">
                <a:solidFill>
                  <a:srgbClr val="104B7D"/>
                </a:solidFill>
              </a:defRPr>
            </a:lvl1pPr>
          </a:lstStyle>
          <a:p>
            <a:endParaRPr lang="en-US" dirty="0"/>
          </a:p>
        </p:txBody>
      </p:sp>
      <p:sp>
        <p:nvSpPr>
          <p:cNvPr id="15" name="Footer Placeholder 4"/>
          <p:cNvSpPr>
            <a:spLocks noGrp="1"/>
          </p:cNvSpPr>
          <p:nvPr>
            <p:ph type="ftr" sz="quarter" idx="11"/>
          </p:nvPr>
        </p:nvSpPr>
        <p:spPr>
          <a:xfrm>
            <a:off x="2391834" y="6178546"/>
            <a:ext cx="2895600" cy="365125"/>
          </a:xfrm>
        </p:spPr>
        <p:txBody>
          <a:bodyPr/>
          <a:lstStyle>
            <a:lvl1pPr>
              <a:defRPr sz="1000">
                <a:solidFill>
                  <a:srgbClr val="104B7D"/>
                </a:solidFill>
              </a:defRPr>
            </a:lvl1pPr>
          </a:lstStyle>
          <a:p>
            <a:endParaRPr lang="en-US" dirty="0"/>
          </a:p>
        </p:txBody>
      </p:sp>
      <p:cxnSp>
        <p:nvCxnSpPr>
          <p:cNvPr id="24" name="Straight Connector 23"/>
          <p:cNvCxnSpPr/>
          <p:nvPr userDrawn="1"/>
        </p:nvCxnSpPr>
        <p:spPr>
          <a:xfrm>
            <a:off x="0" y="1295400"/>
            <a:ext cx="6400800" cy="0"/>
          </a:xfrm>
          <a:prstGeom prst="line">
            <a:avLst/>
          </a:prstGeom>
          <a:ln>
            <a:solidFill>
              <a:srgbClr val="8C8D8E"/>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13340" y="6096000"/>
            <a:ext cx="1600200" cy="530216"/>
          </a:xfrm>
          <a:prstGeom prst="rect">
            <a:avLst/>
          </a:prstGeom>
        </p:spPr>
      </p:pic>
      <p:sp>
        <p:nvSpPr>
          <p:cNvPr id="17" name="Slide Number Placeholder 5"/>
          <p:cNvSpPr>
            <a:spLocks noGrp="1"/>
          </p:cNvSpPr>
          <p:nvPr>
            <p:ph type="sldNum" sz="quarter" idx="12"/>
          </p:nvPr>
        </p:nvSpPr>
        <p:spPr>
          <a:xfrm>
            <a:off x="6262303" y="6178546"/>
            <a:ext cx="383747" cy="365125"/>
          </a:xfrm>
        </p:spPr>
        <p:txBody>
          <a:bodyPr/>
          <a:lstStyle>
            <a:lvl1pPr>
              <a:defRPr sz="1000">
                <a:solidFill>
                  <a:srgbClr val="104B7D"/>
                </a:solidFill>
              </a:defRPr>
            </a:lvl1pPr>
          </a:lstStyle>
          <a:p>
            <a:fld id="{6EF34631-1888-451B-ACCB-16E012616A5A}" type="slidenum">
              <a:rPr lang="en-US" smtClean="0"/>
              <a:pPr/>
              <a:t>‹#›</a:t>
            </a:fld>
            <a:endParaRPr lang="en-US" dirty="0"/>
          </a:p>
        </p:txBody>
      </p:sp>
    </p:spTree>
    <p:extLst>
      <p:ext uri="{BB962C8B-B14F-4D97-AF65-F5344CB8AC3E}">
        <p14:creationId xmlns:p14="http://schemas.microsoft.com/office/powerpoint/2010/main" val="3704039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457200" y="2362200"/>
            <a:ext cx="6400800" cy="688975"/>
          </a:xfrm>
        </p:spPr>
        <p:txBody>
          <a:bodyPr lIns="0" tIns="0" rIns="0" bIns="0" anchor="t" anchorCtr="0">
            <a:normAutofit/>
          </a:bodyPr>
          <a:lstStyle>
            <a:lvl1pPr algn="l">
              <a:defRPr sz="3600" b="1" baseline="0">
                <a:solidFill>
                  <a:srgbClr val="782327"/>
                </a:solidFill>
              </a:defRPr>
            </a:lvl1pPr>
          </a:lstStyle>
          <a:p>
            <a:r>
              <a:rPr lang="en-US" dirty="0" smtClean="0"/>
              <a:t>Divider Slide Title</a:t>
            </a:r>
            <a:endParaRPr lang="en-US" dirty="0"/>
          </a:p>
        </p:txBody>
      </p:sp>
      <p:cxnSp>
        <p:nvCxnSpPr>
          <p:cNvPr id="8" name="Straight Connector 7"/>
          <p:cNvCxnSpPr/>
          <p:nvPr userDrawn="1"/>
        </p:nvCxnSpPr>
        <p:spPr>
          <a:xfrm>
            <a:off x="0" y="3063286"/>
            <a:ext cx="6858000" cy="0"/>
          </a:xfrm>
          <a:prstGeom prst="line">
            <a:avLst/>
          </a:prstGeom>
          <a:ln>
            <a:solidFill>
              <a:srgbClr val="8C8D8E"/>
            </a:solidFill>
          </a:ln>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a:xfrm>
            <a:off x="6858000" y="0"/>
            <a:ext cx="2286000" cy="228600"/>
          </a:xfrm>
          <a:prstGeom prst="rect">
            <a:avLst/>
          </a:prstGeom>
          <a:solidFill>
            <a:srgbClr val="104B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0"/>
            <a:ext cx="6858000" cy="228600"/>
          </a:xfrm>
          <a:prstGeom prst="rect">
            <a:avLst/>
          </a:prstGeom>
          <a:solidFill>
            <a:srgbClr val="8C8D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94921" y="5943600"/>
            <a:ext cx="2133600" cy="706954"/>
          </a:xfrm>
          <a:prstGeom prst="rect">
            <a:avLst/>
          </a:prstGeom>
        </p:spPr>
      </p:pic>
    </p:spTree>
    <p:extLst>
      <p:ext uri="{BB962C8B-B14F-4D97-AF65-F5344CB8AC3E}">
        <p14:creationId xmlns:p14="http://schemas.microsoft.com/office/powerpoint/2010/main" val="438529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259764-0A29-4747-8ED4-EAF0D0B3172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259764-0A29-4747-8ED4-EAF0D0B3172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F34631-1888-451B-ACCB-16E012616A5A}" type="slidenum">
              <a:rPr lang="en-US" smtClean="0"/>
              <a:pPr/>
              <a:t>‹#›</a:t>
            </a:fld>
            <a:endParaRPr lang="en-US"/>
          </a:p>
        </p:txBody>
      </p:sp>
    </p:spTree>
    <p:extLst>
      <p:ext uri="{BB962C8B-B14F-4D97-AF65-F5344CB8AC3E}">
        <p14:creationId xmlns:p14="http://schemas.microsoft.com/office/powerpoint/2010/main" val="741149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9" r:id="rId3"/>
    <p:sldLayoutId id="2147483658" r:id="rId4"/>
    <p:sldLayoutId id="2147483652" r:id="rId5"/>
    <p:sldLayoutId id="2147483656" r:id="rId6"/>
    <p:sldLayoutId id="2147483657" r:id="rId7"/>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259764-0A29-4747-8ED4-EAF0D0B3172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8.jpeg"/></Relationships>
</file>

<file path=ppt/slides/_rels/slide18.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www.inc.com/lolly-daskal/100-answers-to-the-question-what-is-leadership.html" TargetMode="External"/><Relationship Id="rId2" Type="http://schemas.openxmlformats.org/officeDocument/2006/relationships/hyperlink" Target="http://www.inc.com/author/lolly-daskal" TargetMode="External"/><Relationship Id="rId1" Type="http://schemas.openxmlformats.org/officeDocument/2006/relationships/slideLayout" Target="../slideLayouts/slideLayout1.xml"/><Relationship Id="rId5" Type="http://schemas.openxmlformats.org/officeDocument/2006/relationships/hyperlink" Target="http://www.sedl.org/change/issues/issues23.html" TargetMode="External"/><Relationship Id="rId4" Type="http://schemas.openxmlformats.org/officeDocument/2006/relationships/hyperlink" Target="http://www.sedl.org/"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3.jpeg"/></Relationships>
</file>

<file path=ppt/slides/_rels/slide7.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jpeg"/><Relationship Id="rId7" Type="http://schemas.openxmlformats.org/officeDocument/2006/relationships/image" Target="../media/image18.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1.jpeg"/></Relationships>
</file>

<file path=ppt/slides/_rels/slide9.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981200"/>
            <a:ext cx="8077200" cy="1676400"/>
          </a:xfrm>
        </p:spPr>
        <p:txBody>
          <a:bodyPr>
            <a:normAutofit/>
          </a:bodyPr>
          <a:lstStyle/>
          <a:p>
            <a:pPr algn="ctr"/>
            <a:r>
              <a:rPr lang="en-US" dirty="0" smtClean="0"/>
              <a:t>Leadership, Management </a:t>
            </a:r>
            <a:br>
              <a:rPr lang="en-US" dirty="0" smtClean="0"/>
            </a:br>
            <a:r>
              <a:rPr lang="en-US" dirty="0" smtClean="0"/>
              <a:t>&amp; </a:t>
            </a:r>
            <a:br>
              <a:rPr lang="en-US" dirty="0" smtClean="0"/>
            </a:br>
            <a:r>
              <a:rPr lang="en-US" dirty="0" smtClean="0"/>
              <a:t>Team Building </a:t>
            </a:r>
            <a:endParaRPr lang="en-US" dirty="0"/>
          </a:p>
        </p:txBody>
      </p:sp>
      <p:sp>
        <p:nvSpPr>
          <p:cNvPr id="3" name="Subtitle 2"/>
          <p:cNvSpPr>
            <a:spLocks noGrp="1"/>
          </p:cNvSpPr>
          <p:nvPr>
            <p:ph type="subTitle" idx="1"/>
          </p:nvPr>
        </p:nvSpPr>
        <p:spPr>
          <a:xfrm>
            <a:off x="457200" y="4343400"/>
            <a:ext cx="7924800" cy="990600"/>
          </a:xfrm>
        </p:spPr>
        <p:txBody>
          <a:bodyPr>
            <a:noAutofit/>
          </a:bodyPr>
          <a:lstStyle/>
          <a:p>
            <a:pPr algn="ctr"/>
            <a:r>
              <a:rPr lang="en-US" dirty="0" smtClean="0"/>
              <a:t>Skills you need to know and practice</a:t>
            </a:r>
            <a:endParaRPr lang="en-US" dirty="0"/>
          </a:p>
        </p:txBody>
      </p:sp>
    </p:spTree>
    <p:extLst>
      <p:ext uri="{BB962C8B-B14F-4D97-AF65-F5344CB8AC3E}">
        <p14:creationId xmlns:p14="http://schemas.microsoft.com/office/powerpoint/2010/main" val="3582442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p:cNvSpPr txBox="1">
            <a:spLocks/>
          </p:cNvSpPr>
          <p:nvPr/>
        </p:nvSpPr>
        <p:spPr>
          <a:xfrm>
            <a:off x="457200" y="1371600"/>
            <a:ext cx="8229600" cy="9144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a:buChar char="•"/>
              <a:tabLst/>
              <a:defRPr/>
            </a:pPr>
            <a:r>
              <a:rPr kumimoji="0" lang="en-US" sz="2400" b="0" i="0" u="none" strike="noStrike" kern="1200" cap="none" spc="0" normalizeH="0" noProof="0" dirty="0" smtClean="0">
                <a:ln>
                  <a:noFill/>
                </a:ln>
                <a:solidFill>
                  <a:schemeClr val="tx1"/>
                </a:solidFill>
                <a:effectLst/>
                <a:uLnTx/>
                <a:uFillTx/>
                <a:latin typeface="+mn-lt"/>
                <a:ea typeface="+mn-ea"/>
                <a:cs typeface="+mn-cs"/>
              </a:rPr>
              <a:t>The best leaders are also good managers, although it is rare to find the best traits of both in one person</a:t>
            </a:r>
          </a:p>
          <a:p>
            <a:pPr marL="342900" marR="0" lvl="0" indent="-342900" algn="l" defTabSz="914400" rtl="0" eaLnBrk="1" fontAlgn="auto" latinLnBrk="0" hangingPunct="1">
              <a:lnSpc>
                <a:spcPct val="100000"/>
              </a:lnSpc>
              <a:spcBef>
                <a:spcPct val="20000"/>
              </a:spcBef>
              <a:spcAft>
                <a:spcPts val="0"/>
              </a:spcAft>
              <a:buClrTx/>
              <a:buSzTx/>
              <a:buFont typeface="Arial"/>
              <a:buChar char="•"/>
              <a:tabLst/>
              <a:defRPr/>
            </a:pPr>
            <a:endParaRPr kumimoji="0" lang="en-US" sz="2400" b="0" i="0" u="none" strike="noStrike" kern="1200" cap="none" spc="0" normalizeH="0" noProof="0" dirty="0" smtClean="0">
              <a:ln>
                <a:noFill/>
              </a:ln>
              <a:solidFill>
                <a:schemeClr val="tx1"/>
              </a:solidFill>
              <a:effectLst/>
              <a:uLnTx/>
              <a:uFillTx/>
              <a:latin typeface="+mn-lt"/>
              <a:ea typeface="+mn-ea"/>
              <a:cs typeface="+mn-cs"/>
            </a:endParaRPr>
          </a:p>
        </p:txBody>
      </p:sp>
      <p:sp>
        <p:nvSpPr>
          <p:cNvPr id="7" name="Title Placeholder 1"/>
          <p:cNvSpPr txBox="1">
            <a:spLocks/>
          </p:cNvSpPr>
          <p:nvPr/>
        </p:nvSpPr>
        <p:spPr>
          <a:xfrm>
            <a:off x="304800" y="274638"/>
            <a:ext cx="8534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rgbClr val="782327"/>
                </a:solidFill>
                <a:latin typeface="+mj-lt"/>
                <a:ea typeface="+mj-ea"/>
                <a:cs typeface="+mj-cs"/>
              </a:rPr>
              <a:t>The Ultimate Leader</a:t>
            </a:r>
            <a:endParaRPr lang="en-US" sz="3200" b="1" dirty="0">
              <a:solidFill>
                <a:srgbClr val="782327"/>
              </a:solidFill>
              <a:latin typeface="+mj-lt"/>
              <a:ea typeface="+mj-ea"/>
              <a:cs typeface="+mj-cs"/>
            </a:endParaRPr>
          </a:p>
        </p:txBody>
      </p:sp>
      <p:pic>
        <p:nvPicPr>
          <p:cNvPr id="2" name="Picture 1" descr="5 levels of leadership.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76400" y="2432538"/>
            <a:ext cx="5334000" cy="3282462"/>
          </a:xfrm>
          <a:prstGeom prst="rect">
            <a:avLst/>
          </a:prstGeom>
        </p:spPr>
      </p:pic>
      <p:sp>
        <p:nvSpPr>
          <p:cNvPr id="5" name="TextBox 4"/>
          <p:cNvSpPr txBox="1"/>
          <p:nvPr/>
        </p:nvSpPr>
        <p:spPr>
          <a:xfrm>
            <a:off x="2703972" y="5845314"/>
            <a:ext cx="3743333" cy="492443"/>
          </a:xfrm>
          <a:prstGeom prst="rect">
            <a:avLst/>
          </a:prstGeom>
          <a:noFill/>
        </p:spPr>
        <p:txBody>
          <a:bodyPr wrap="none" rtlCol="0">
            <a:spAutoFit/>
          </a:bodyPr>
          <a:lstStyle/>
          <a:p>
            <a:pPr algn="ctr"/>
            <a:r>
              <a:rPr lang="en-US" sz="1400" b="1" dirty="0" smtClean="0"/>
              <a:t>“</a:t>
            </a:r>
            <a:r>
              <a:rPr lang="en-US" sz="1400" b="1" i="1" dirty="0" smtClean="0"/>
              <a:t>Everything rises and falls on leadership”</a:t>
            </a:r>
          </a:p>
          <a:p>
            <a:pPr algn="ctr"/>
            <a:r>
              <a:rPr lang="en-US" sz="1200" dirty="0" smtClean="0"/>
              <a:t>John C. Maxwell</a:t>
            </a:r>
            <a:endParaRPr lang="en-US" sz="1200" dirty="0"/>
          </a:p>
        </p:txBody>
      </p:sp>
    </p:spTree>
    <p:extLst>
      <p:ext uri="{BB962C8B-B14F-4D97-AF65-F5344CB8AC3E}">
        <p14:creationId xmlns:p14="http://schemas.microsoft.com/office/powerpoint/2010/main" val="4041639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Placeholder 1"/>
          <p:cNvSpPr txBox="1">
            <a:spLocks/>
          </p:cNvSpPr>
          <p:nvPr/>
        </p:nvSpPr>
        <p:spPr>
          <a:xfrm>
            <a:off x="457200" y="304800"/>
            <a:ext cx="8229600" cy="1447800"/>
          </a:xfrm>
          <a:prstGeom prst="rect">
            <a:avLst/>
          </a:prstGeom>
        </p:spPr>
        <p:txBody>
          <a:bodyPr vert="horz" lIns="91440" tIns="45720" rIns="91440" bIns="45720" rtlCol="0" anchor="ctr">
            <a:normAutofit/>
          </a:bodyPr>
          <a:lstStyle/>
          <a:p>
            <a:pPr lvl="0">
              <a:spcBef>
                <a:spcPct val="0"/>
              </a:spcBef>
              <a:defRPr/>
            </a:pPr>
            <a:r>
              <a:rPr lang="en-US" sz="3200" b="1" dirty="0" smtClean="0">
                <a:solidFill>
                  <a:srgbClr val="782327"/>
                </a:solidFill>
              </a:rPr>
              <a:t>Leadership</a:t>
            </a:r>
          </a:p>
          <a:p>
            <a:pPr lvl="0">
              <a:spcBef>
                <a:spcPct val="0"/>
              </a:spcBef>
              <a:defRPr/>
            </a:pPr>
            <a:r>
              <a:rPr lang="en-US" sz="2800" noProof="0" dirty="0" smtClean="0">
                <a:solidFill>
                  <a:srgbClr val="782327"/>
                </a:solidFill>
              </a:rPr>
              <a:t>Skills gained at graduate school/</a:t>
            </a:r>
            <a:r>
              <a:rPr lang="en-US" sz="2800" noProof="0" dirty="0" err="1" smtClean="0">
                <a:solidFill>
                  <a:srgbClr val="782327"/>
                </a:solidFill>
              </a:rPr>
              <a:t>postdoc</a:t>
            </a:r>
            <a:r>
              <a:rPr lang="en-US" sz="2800" noProof="0" dirty="0" smtClean="0">
                <a:solidFill>
                  <a:srgbClr val="782327"/>
                </a:solidFill>
              </a:rPr>
              <a:t> fellowship</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Content Placeholder 2"/>
          <p:cNvSpPr txBox="1">
            <a:spLocks/>
          </p:cNvSpPr>
          <p:nvPr/>
        </p:nvSpPr>
        <p:spPr>
          <a:xfrm>
            <a:off x="385640" y="2067187"/>
            <a:ext cx="8529759" cy="3647813"/>
          </a:xfrm>
          <a:prstGeom prst="rect">
            <a:avLst/>
          </a:prstGeom>
        </p:spPr>
        <p:txBody>
          <a:bodyPr vert="horz" lIns="0" tIns="0" rIns="0" bIns="0" rtlCol="0">
            <a:noAutofit/>
          </a:bodyPr>
          <a:lstStyle/>
          <a:p>
            <a:pPr marL="457200" marR="0" lvl="1" indent="0"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effectLst/>
                <a:uLnTx/>
                <a:uFillTx/>
                <a:latin typeface="+mn-lt"/>
                <a:ea typeface="+mn-ea"/>
                <a:cs typeface="+mn-cs"/>
              </a:rPr>
              <a:t>  Facilitate group discussions or conduct meetings</a:t>
            </a:r>
          </a:p>
          <a:p>
            <a:pPr marL="457200" marR="0" lvl="1" indent="0"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effectLst/>
                <a:uLnTx/>
                <a:uFillTx/>
                <a:latin typeface="+mn-lt"/>
                <a:ea typeface="+mn-ea"/>
                <a:cs typeface="+mn-cs"/>
              </a:rPr>
              <a:t>  Respond appropriately to positive or negative feedback</a:t>
            </a:r>
          </a:p>
          <a:p>
            <a:pPr lvl="1">
              <a:spcBef>
                <a:spcPct val="20000"/>
              </a:spcBef>
              <a:buFont typeface="Arial" pitchFamily="34" charset="0"/>
              <a:buChar char="•"/>
              <a:defRPr/>
            </a:pPr>
            <a:r>
              <a:rPr kumimoji="0" lang="en-US" sz="2400" b="0" i="0" u="none" strike="noStrike" kern="1200" cap="none" spc="0" normalizeH="0" baseline="0" noProof="0" dirty="0" smtClean="0">
                <a:ln>
                  <a:noFill/>
                </a:ln>
                <a:effectLst/>
                <a:uLnTx/>
                <a:uFillTx/>
                <a:latin typeface="+mn-lt"/>
                <a:ea typeface="+mn-ea"/>
                <a:cs typeface="+mn-cs"/>
              </a:rPr>
              <a:t>  </a:t>
            </a:r>
            <a:r>
              <a:rPr lang="en-US" sz="2400" dirty="0" smtClean="0"/>
              <a:t>Collaborate on projects </a:t>
            </a:r>
          </a:p>
          <a:p>
            <a:pPr lvl="1">
              <a:spcBef>
                <a:spcPct val="20000"/>
              </a:spcBef>
              <a:buFont typeface="Arial" pitchFamily="34" charset="0"/>
              <a:buChar char="•"/>
              <a:defRPr/>
            </a:pPr>
            <a:r>
              <a:rPr lang="en-US" sz="2400" dirty="0" smtClean="0"/>
              <a:t>  Effectively </a:t>
            </a:r>
            <a:r>
              <a:rPr kumimoji="0" lang="en-US" sz="2400" b="0" i="0" u="none" strike="noStrike" kern="1200" cap="none" spc="0" normalizeH="0" baseline="0" noProof="0" dirty="0" smtClean="0">
                <a:ln>
                  <a:noFill/>
                </a:ln>
                <a:effectLst/>
                <a:uLnTx/>
                <a:uFillTx/>
                <a:latin typeface="+mn-lt"/>
                <a:ea typeface="+mn-ea"/>
                <a:cs typeface="+mn-cs"/>
              </a:rPr>
              <a:t>mentor subordinates and/or peers</a:t>
            </a:r>
          </a:p>
          <a:p>
            <a:pPr lvl="1">
              <a:spcBef>
                <a:spcPct val="20000"/>
              </a:spcBef>
              <a:buFont typeface="Arial" pitchFamily="34" charset="0"/>
              <a:buChar char="•"/>
              <a:defRPr/>
            </a:pPr>
            <a:r>
              <a:rPr kumimoji="0" lang="en-US" sz="2400" b="0" i="0" u="none" strike="noStrike" kern="1200" cap="none" spc="0" normalizeH="0" baseline="0" noProof="0" dirty="0" smtClean="0">
                <a:ln>
                  <a:noFill/>
                </a:ln>
                <a:effectLst/>
                <a:uLnTx/>
                <a:uFillTx/>
                <a:latin typeface="+mn-lt"/>
                <a:ea typeface="+mn-ea"/>
                <a:cs typeface="+mn-cs"/>
              </a:rPr>
              <a:t>  Teach skills or concepts to others </a:t>
            </a:r>
          </a:p>
          <a:p>
            <a:pPr lvl="1">
              <a:spcBef>
                <a:spcPct val="20000"/>
              </a:spcBef>
              <a:buFont typeface="Arial" pitchFamily="34" charset="0"/>
              <a:buChar char="•"/>
              <a:defRPr/>
            </a:pPr>
            <a:r>
              <a:rPr lang="en-US" sz="2400" dirty="0" smtClean="0"/>
              <a:t>  Motivate others to complete projects</a:t>
            </a:r>
          </a:p>
          <a:p>
            <a:pPr marL="457200" marR="0" lvl="1" indent="0"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effectLst/>
                <a:uLnTx/>
                <a:uFillTx/>
                <a:latin typeface="+mn-lt"/>
                <a:ea typeface="+mn-ea"/>
                <a:cs typeface="+mn-cs"/>
              </a:rPr>
              <a:t>  Navigate complex bureaucratic environments</a:t>
            </a:r>
          </a:p>
          <a:p>
            <a:pPr marL="457200" marR="0" lvl="1" indent="0"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t>  Vision to see what is needed to advance a scientific area</a:t>
            </a:r>
            <a:endParaRPr kumimoji="0" lang="en-US" sz="2400" b="0" i="0" u="none" strike="noStrike" kern="1200" cap="none" spc="0" normalizeH="0" baseline="0" noProof="0" dirty="0">
              <a:ln>
                <a:noFill/>
              </a:ln>
              <a:effectLst/>
              <a:uLnTx/>
              <a:uFillTx/>
              <a:latin typeface="+mn-lt"/>
              <a:ea typeface="+mn-ea"/>
              <a:cs typeface="+mn-cs"/>
            </a:endParaRPr>
          </a:p>
        </p:txBody>
      </p:sp>
      <p:sp>
        <p:nvSpPr>
          <p:cNvPr id="5" name="Rectangle 4"/>
          <p:cNvSpPr/>
          <p:nvPr/>
        </p:nvSpPr>
        <p:spPr>
          <a:xfrm>
            <a:off x="1295400" y="6248400"/>
            <a:ext cx="5410200" cy="307777"/>
          </a:xfrm>
          <a:prstGeom prst="rect">
            <a:avLst/>
          </a:prstGeom>
        </p:spPr>
        <p:txBody>
          <a:bodyPr wrap="square">
            <a:spAutoFit/>
          </a:bodyPr>
          <a:lstStyle/>
          <a:p>
            <a:r>
              <a:rPr lang="en-US" sz="1400" dirty="0" smtClean="0"/>
              <a:t>https://careercenter.umich.edu/article/phd-transferable-skills</a:t>
            </a:r>
            <a:endParaRPr lang="en-US" sz="1400" dirty="0"/>
          </a:p>
        </p:txBody>
      </p:sp>
    </p:spTree>
    <p:extLst>
      <p:ext uri="{BB962C8B-B14F-4D97-AF65-F5344CB8AC3E}">
        <p14:creationId xmlns:p14="http://schemas.microsoft.com/office/powerpoint/2010/main" val="10149166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Placeholder 1"/>
          <p:cNvSpPr txBox="1">
            <a:spLocks/>
          </p:cNvSpPr>
          <p:nvPr/>
        </p:nvSpPr>
        <p:spPr>
          <a:xfrm>
            <a:off x="457200" y="304800"/>
            <a:ext cx="8229600" cy="1447800"/>
          </a:xfrm>
          <a:prstGeom prst="rect">
            <a:avLst/>
          </a:prstGeom>
        </p:spPr>
        <p:txBody>
          <a:bodyPr vert="horz" lIns="91440" tIns="45720" rIns="91440" bIns="45720" rtlCol="0" anchor="ctr">
            <a:normAutofit/>
          </a:bodyPr>
          <a:lstStyle/>
          <a:p>
            <a:pPr lvl="0">
              <a:spcBef>
                <a:spcPct val="0"/>
              </a:spcBef>
              <a:defRPr/>
            </a:pPr>
            <a:r>
              <a:rPr lang="en-US" sz="3200" b="1" dirty="0" smtClean="0">
                <a:solidFill>
                  <a:srgbClr val="782327"/>
                </a:solidFill>
              </a:rPr>
              <a:t>Leadership</a:t>
            </a:r>
          </a:p>
          <a:p>
            <a:pPr lvl="0">
              <a:spcBef>
                <a:spcPct val="0"/>
              </a:spcBef>
              <a:defRPr/>
            </a:pPr>
            <a:r>
              <a:rPr lang="en-US" sz="2800" noProof="0" dirty="0" smtClean="0">
                <a:solidFill>
                  <a:srgbClr val="782327"/>
                </a:solidFill>
              </a:rPr>
              <a:t>Key take-away messages</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Content Placeholder 2"/>
          <p:cNvSpPr txBox="1">
            <a:spLocks/>
          </p:cNvSpPr>
          <p:nvPr/>
        </p:nvSpPr>
        <p:spPr>
          <a:xfrm>
            <a:off x="385640" y="1828800"/>
            <a:ext cx="8529759" cy="4419600"/>
          </a:xfrm>
          <a:prstGeom prst="rect">
            <a:avLst/>
          </a:prstGeom>
        </p:spPr>
        <p:txBody>
          <a:bodyPr vert="horz" lIns="0" tIns="0" rIns="0" bIns="0" rtlCol="0">
            <a:noAutofit/>
          </a:bodyPr>
          <a:lstStyle/>
          <a:p>
            <a:pPr marL="457200" marR="0" lvl="1" indent="0"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effectLst/>
                <a:uLnTx/>
                <a:uFillTx/>
                <a:latin typeface="+mn-lt"/>
                <a:ea typeface="+mn-ea"/>
                <a:cs typeface="+mn-cs"/>
              </a:rPr>
              <a:t>  Some leadership skills are learned during graduate</a:t>
            </a:r>
            <a:r>
              <a:rPr kumimoji="0" lang="en-US" sz="2400" b="0" i="0" u="none" strike="noStrike" kern="1200" cap="none" spc="0" normalizeH="0" noProof="0" dirty="0" smtClean="0">
                <a:ln>
                  <a:noFill/>
                </a:ln>
                <a:effectLst/>
                <a:uLnTx/>
                <a:uFillTx/>
                <a:latin typeface="+mn-lt"/>
                <a:ea typeface="+mn-ea"/>
                <a:cs typeface="+mn-cs"/>
              </a:rPr>
              <a:t> school and postdoctoral fellowships, but many require additional and targeted training.  Leadership can be taught.</a:t>
            </a:r>
          </a:p>
          <a:p>
            <a:pPr marL="457200" marR="0" lvl="1" indent="0"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000" b="0" i="0" u="none" strike="noStrike" kern="1200" cap="none" spc="0" normalizeH="0" noProof="0" dirty="0" smtClean="0">
              <a:ln>
                <a:noFill/>
              </a:ln>
              <a:effectLst/>
              <a:uLnTx/>
              <a:uFillTx/>
              <a:latin typeface="+mn-lt"/>
              <a:ea typeface="+mn-ea"/>
              <a:cs typeface="+mn-cs"/>
            </a:endParaRPr>
          </a:p>
          <a:p>
            <a:pPr marL="457200" marR="0" lvl="1" indent="0"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noProof="0" dirty="0" smtClean="0">
                <a:ln>
                  <a:noFill/>
                </a:ln>
                <a:effectLst/>
                <a:uLnTx/>
                <a:uFillTx/>
                <a:latin typeface="+mn-lt"/>
                <a:ea typeface="+mn-ea"/>
                <a:cs typeface="+mn-cs"/>
              </a:rPr>
              <a:t>  </a:t>
            </a:r>
            <a:r>
              <a:rPr kumimoji="0" lang="en-US" sz="2400" b="0" i="0" u="none" strike="noStrike" kern="1200" cap="none" spc="0" normalizeH="0" baseline="0" noProof="0" dirty="0" smtClean="0">
                <a:ln>
                  <a:noFill/>
                </a:ln>
                <a:effectLst/>
                <a:uLnTx/>
                <a:uFillTx/>
                <a:latin typeface="+mn-lt"/>
                <a:ea typeface="+mn-ea"/>
                <a:cs typeface="+mn-cs"/>
              </a:rPr>
              <a:t>Leaders of (</a:t>
            </a:r>
            <a:r>
              <a:rPr kumimoji="0" lang="en-US" sz="2400" b="0" i="0" u="none" strike="noStrike" kern="1200" cap="none" spc="0" normalizeH="0" baseline="0" noProof="0" dirty="0" err="1" smtClean="0">
                <a:ln>
                  <a:noFill/>
                </a:ln>
                <a:effectLst/>
                <a:uLnTx/>
                <a:uFillTx/>
                <a:latin typeface="+mn-lt"/>
                <a:ea typeface="+mn-ea"/>
                <a:cs typeface="+mn-cs"/>
              </a:rPr>
              <a:t>neuro</a:t>
            </a:r>
            <a:r>
              <a:rPr kumimoji="0" lang="en-US" sz="2400" b="0" i="0" u="none" strike="noStrike" kern="1200" cap="none" spc="0" normalizeH="0" baseline="0" noProof="0" dirty="0" smtClean="0">
                <a:ln>
                  <a:noFill/>
                </a:ln>
                <a:effectLst/>
                <a:uLnTx/>
                <a:uFillTx/>
                <a:latin typeface="+mn-lt"/>
                <a:ea typeface="+mn-ea"/>
                <a:cs typeface="+mn-cs"/>
              </a:rPr>
              <a:t>)science</a:t>
            </a:r>
            <a:r>
              <a:rPr kumimoji="0" lang="en-US" sz="2400" b="0" i="0" u="none" strike="noStrike" kern="1200" cap="none" spc="0" normalizeH="0" noProof="0" dirty="0" smtClean="0">
                <a:ln>
                  <a:noFill/>
                </a:ln>
                <a:effectLst/>
                <a:uLnTx/>
                <a:uFillTx/>
                <a:latin typeface="+mn-lt"/>
                <a:ea typeface="+mn-ea"/>
                <a:cs typeface="+mn-cs"/>
              </a:rPr>
              <a:t> in the future need to be more than subject matter experts.  They need to be able to lead people </a:t>
            </a:r>
            <a:r>
              <a:rPr lang="en-US" sz="2400" dirty="0" smtClean="0"/>
              <a:t>in complex collaborations such as public-private partnerships.</a:t>
            </a:r>
            <a:endParaRPr kumimoji="0" lang="en-US" sz="2400" b="0" i="0" u="none" strike="noStrike" kern="1200" cap="none" spc="0" normalizeH="0" noProof="0" dirty="0" smtClean="0">
              <a:ln>
                <a:noFill/>
              </a:ln>
              <a:effectLst/>
              <a:uLnTx/>
              <a:uFillTx/>
              <a:latin typeface="+mn-lt"/>
              <a:ea typeface="+mn-ea"/>
              <a:cs typeface="+mn-cs"/>
            </a:endParaRPr>
          </a:p>
          <a:p>
            <a:pPr marL="457200" marR="0" lvl="1" indent="0"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000" b="0" i="0" u="none" strike="noStrike" kern="1200" cap="none" spc="0" normalizeH="0" baseline="0" noProof="0" dirty="0" smtClean="0">
              <a:ln>
                <a:noFill/>
              </a:ln>
              <a:effectLst/>
              <a:uLnTx/>
              <a:uFillTx/>
              <a:latin typeface="+mn-lt"/>
              <a:ea typeface="+mn-ea"/>
              <a:cs typeface="+mn-cs"/>
            </a:endParaRPr>
          </a:p>
          <a:p>
            <a:pPr marL="457200" marR="0" lvl="1" indent="0"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effectLst/>
                <a:uLnTx/>
                <a:uFillTx/>
                <a:latin typeface="+mn-lt"/>
                <a:ea typeface="+mn-ea"/>
                <a:cs typeface="+mn-cs"/>
              </a:rPr>
              <a:t>  There are various leadership styles, but the best leaders exhibit</a:t>
            </a:r>
            <a:r>
              <a:rPr kumimoji="0" lang="en-US" sz="2400" b="0" i="0" u="none" strike="noStrike" kern="1200" cap="none" spc="0" normalizeH="0" noProof="0" dirty="0" smtClean="0">
                <a:ln>
                  <a:noFill/>
                </a:ln>
                <a:effectLst/>
                <a:uLnTx/>
                <a:uFillTx/>
                <a:latin typeface="+mn-lt"/>
                <a:ea typeface="+mn-ea"/>
                <a:cs typeface="+mn-cs"/>
              </a:rPr>
              <a:t> integrity &amp; vision, are consummate communicators and focus on developing people over projects.</a:t>
            </a:r>
            <a:endParaRPr kumimoji="0" lang="en-US" sz="2400" b="0" i="0" u="none" strike="noStrike" kern="1200" cap="none" spc="0" normalizeH="0" baseline="0" noProof="0" dirty="0" smtClean="0">
              <a:ln>
                <a:noFill/>
              </a:ln>
              <a:effectLst/>
              <a:uLnTx/>
              <a:uFillTx/>
              <a:latin typeface="+mn-lt"/>
              <a:ea typeface="+mn-ea"/>
              <a:cs typeface="+mn-cs"/>
            </a:endParaRPr>
          </a:p>
        </p:txBody>
      </p:sp>
    </p:spTree>
    <p:extLst>
      <p:ext uri="{BB962C8B-B14F-4D97-AF65-F5344CB8AC3E}">
        <p14:creationId xmlns:p14="http://schemas.microsoft.com/office/powerpoint/2010/main" val="10149166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Placeholder 1"/>
          <p:cNvSpPr txBox="1">
            <a:spLocks/>
          </p:cNvSpPr>
          <p:nvPr/>
        </p:nvSpPr>
        <p:spPr>
          <a:xfrm>
            <a:off x="457200" y="3810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rgbClr val="782327"/>
                </a:solidFill>
                <a:latin typeface="+mj-lt"/>
                <a:ea typeface="+mj-ea"/>
                <a:cs typeface="+mj-cs"/>
              </a:rPr>
              <a:t>Content</a:t>
            </a:r>
            <a:endParaRPr lang="en-US" sz="3200" b="1" dirty="0">
              <a:solidFill>
                <a:srgbClr val="782327"/>
              </a:solidFill>
              <a:latin typeface="+mj-lt"/>
              <a:ea typeface="+mj-ea"/>
              <a:cs typeface="+mj-cs"/>
            </a:endParaRPr>
          </a:p>
        </p:txBody>
      </p:sp>
      <p:sp>
        <p:nvSpPr>
          <p:cNvPr id="8" name="Text Placeholder 2"/>
          <p:cNvSpPr txBox="1">
            <a:spLocks/>
          </p:cNvSpPr>
          <p:nvPr/>
        </p:nvSpPr>
        <p:spPr>
          <a:xfrm>
            <a:off x="533400" y="2255837"/>
            <a:ext cx="8229600" cy="2544763"/>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500" b="0" i="0" u="none" strike="noStrike" kern="1200" cap="none" spc="0" normalizeH="0" baseline="0" noProof="0" dirty="0" smtClean="0">
                <a:ln>
                  <a:noFill/>
                </a:ln>
                <a:solidFill>
                  <a:schemeClr val="bg1">
                    <a:lumMod val="85000"/>
                  </a:schemeClr>
                </a:solidFill>
                <a:effectLst/>
                <a:uLnTx/>
                <a:uFillTx/>
                <a:latin typeface="+mn-lt"/>
                <a:ea typeface="+mn-ea"/>
                <a:cs typeface="+mn-cs"/>
              </a:rPr>
              <a:t>Leadership</a:t>
            </a:r>
            <a:endParaRPr kumimoji="0" lang="en-US" sz="3500" b="0" i="0" u="none" strike="noStrike" kern="1200" cap="none" spc="0" normalizeH="0" noProof="0" dirty="0" smtClean="0">
              <a:ln>
                <a:noFill/>
              </a:ln>
              <a:solidFill>
                <a:schemeClr val="bg1">
                  <a:lumMod val="85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35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500" dirty="0" smtClean="0"/>
              <a:t>Management</a:t>
            </a:r>
            <a:endParaRPr kumimoji="0" lang="en-US" sz="3500" b="0" i="0" u="none" strike="noStrike" kern="1200" cap="none" spc="0" normalizeH="0" noProof="0" dirty="0" smtClean="0">
              <a:ln>
                <a:noFill/>
              </a:ln>
              <a:solidFill>
                <a:schemeClr val="tx1"/>
              </a:solidFill>
              <a:effectLst/>
              <a:uLnTx/>
              <a:uFillTx/>
              <a:latin typeface="+mn-lt"/>
              <a:ea typeface="+mn-ea"/>
              <a:cs typeface="+mn-cs"/>
            </a:endParaRPr>
          </a:p>
          <a:p>
            <a:pPr marL="285750" indent="-285750">
              <a:spcBef>
                <a:spcPct val="20000"/>
              </a:spcBef>
              <a:buFont typeface="Arial" pitchFamily="34" charset="0"/>
              <a:buChar char="•"/>
            </a:pPr>
            <a:endParaRPr lang="en-US" sz="3500" dirty="0" smtClean="0"/>
          </a:p>
          <a:p>
            <a:pPr marL="342900" indent="-342900">
              <a:spcBef>
                <a:spcPct val="20000"/>
              </a:spcBef>
              <a:buFont typeface="Arial" pitchFamily="34" charset="0"/>
              <a:buChar char="•"/>
            </a:pPr>
            <a:r>
              <a:rPr lang="en-US" sz="3500" dirty="0" smtClean="0">
                <a:solidFill>
                  <a:schemeClr val="bg1">
                    <a:lumMod val="85000"/>
                  </a:schemeClr>
                </a:solidFill>
              </a:rPr>
              <a:t>Team Building</a:t>
            </a:r>
          </a:p>
          <a:p>
            <a:pPr marL="285750" indent="-285750">
              <a:spcBef>
                <a:spcPct val="20000"/>
              </a:spcBef>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582442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742950" lvl="1" indent="-285750">
              <a:buFont typeface="Arial"/>
              <a:buChar char="•"/>
            </a:pPr>
            <a:r>
              <a:rPr lang="en-US" dirty="0"/>
              <a:t>Management </a:t>
            </a:r>
            <a:r>
              <a:rPr lang="en-US" dirty="0" smtClean="0"/>
              <a:t>can be simply </a:t>
            </a:r>
            <a:r>
              <a:rPr lang="en-US" dirty="0"/>
              <a:t>defined as the organization of processes and people to achieve a desired result </a:t>
            </a:r>
            <a:endParaRPr lang="en-US" dirty="0" smtClean="0"/>
          </a:p>
          <a:p>
            <a:pPr marL="742950" lvl="1" indent="-285750">
              <a:buFont typeface="Arial"/>
              <a:buChar char="•"/>
            </a:pPr>
            <a:endParaRPr lang="en-US" dirty="0"/>
          </a:p>
          <a:p>
            <a:pPr lvl="1">
              <a:buFont typeface="Arial" pitchFamily="34" charset="0"/>
              <a:buChar char="•"/>
            </a:pPr>
            <a:endParaRPr lang="en-US" dirty="0" smtClean="0"/>
          </a:p>
          <a:p>
            <a:pPr lvl="1">
              <a:buFont typeface="Arial" pitchFamily="34" charset="0"/>
              <a:buChar char="•"/>
            </a:pPr>
            <a:endParaRPr lang="en-US" dirty="0"/>
          </a:p>
          <a:p>
            <a:pPr lvl="1">
              <a:buFont typeface="Arial" pitchFamily="34" charset="0"/>
              <a:buChar char="•"/>
            </a:pPr>
            <a:endParaRPr lang="en-US" dirty="0" smtClean="0"/>
          </a:p>
          <a:p>
            <a:pPr lvl="1">
              <a:buFont typeface="Arial" pitchFamily="34" charset="0"/>
              <a:buChar char="•"/>
            </a:pPr>
            <a:endParaRPr lang="en-US" dirty="0"/>
          </a:p>
          <a:p>
            <a:pPr lvl="1">
              <a:buFont typeface="Arial" pitchFamily="34" charset="0"/>
              <a:buChar char="•"/>
            </a:pPr>
            <a:endParaRPr lang="en-US" dirty="0" smtClean="0"/>
          </a:p>
          <a:p>
            <a:pPr lvl="1">
              <a:buFont typeface="Arial" pitchFamily="34" charset="0"/>
              <a:buChar char="•"/>
            </a:pPr>
            <a:endParaRPr lang="en-US" dirty="0" smtClean="0"/>
          </a:p>
          <a:p>
            <a:pPr lvl="1">
              <a:buFont typeface="Arial" pitchFamily="34" charset="0"/>
              <a:buChar char="•"/>
            </a:pPr>
            <a:endParaRPr lang="en-US" dirty="0" smtClean="0"/>
          </a:p>
          <a:p>
            <a:pPr lvl="1">
              <a:buFont typeface="Arial" pitchFamily="34" charset="0"/>
              <a:buChar char="•"/>
            </a:pPr>
            <a:endParaRPr lang="en-US" dirty="0"/>
          </a:p>
          <a:p>
            <a:pPr lvl="1"/>
            <a:endParaRPr lang="en-US" dirty="0"/>
          </a:p>
          <a:p>
            <a:pPr lvl="1">
              <a:buFont typeface="Arial" pitchFamily="34" charset="0"/>
              <a:buChar char="•"/>
            </a:pPr>
            <a:endParaRPr lang="en-US" dirty="0" smtClean="0"/>
          </a:p>
          <a:p>
            <a:pPr lvl="1" algn="ctr">
              <a:buNone/>
            </a:pPr>
            <a:r>
              <a:rPr lang="en-US" sz="1200" i="1" dirty="0" smtClean="0"/>
              <a:t>“</a:t>
            </a:r>
            <a:r>
              <a:rPr lang="en-US" sz="1200" b="1" i="1" dirty="0" smtClean="0"/>
              <a:t>Good </a:t>
            </a:r>
            <a:r>
              <a:rPr lang="en-US" sz="1200" b="1" i="1" dirty="0"/>
              <a:t>management is the art of making problems so </a:t>
            </a:r>
            <a:r>
              <a:rPr lang="en-US" sz="1200" b="1" i="1" dirty="0" smtClean="0"/>
              <a:t>interesting, </a:t>
            </a:r>
            <a:r>
              <a:rPr lang="en-US" sz="1200" b="1" i="1" dirty="0"/>
              <a:t>and their solutions so </a:t>
            </a:r>
            <a:r>
              <a:rPr lang="en-US" sz="1200" b="1" i="1" dirty="0" smtClean="0"/>
              <a:t>constructive, </a:t>
            </a:r>
          </a:p>
          <a:p>
            <a:pPr lvl="1" algn="ctr">
              <a:buNone/>
            </a:pPr>
            <a:r>
              <a:rPr lang="en-US" sz="1200" b="1" i="1" dirty="0" smtClean="0"/>
              <a:t>that </a:t>
            </a:r>
            <a:r>
              <a:rPr lang="en-US" sz="1200" b="1" i="1" dirty="0"/>
              <a:t>everyone wants to get to work and deal with them</a:t>
            </a:r>
            <a:r>
              <a:rPr lang="en-US" sz="1200" i="1" dirty="0" smtClean="0"/>
              <a:t>.”</a:t>
            </a:r>
          </a:p>
          <a:p>
            <a:pPr lvl="1" algn="ctr">
              <a:buNone/>
            </a:pPr>
            <a:r>
              <a:rPr lang="en-US" sz="1200" dirty="0" smtClean="0"/>
              <a:t>Paul </a:t>
            </a:r>
            <a:r>
              <a:rPr lang="en-US" sz="1200" dirty="0" err="1" smtClean="0"/>
              <a:t>Hawken</a:t>
            </a:r>
            <a:endParaRPr lang="en-US" sz="1200" b="1" dirty="0" smtClean="0"/>
          </a:p>
        </p:txBody>
      </p:sp>
      <p:sp>
        <p:nvSpPr>
          <p:cNvPr id="7" name="Title Placeholder 1"/>
          <p:cNvSpPr txBox="1">
            <a:spLocks/>
          </p:cNvSpPr>
          <p:nvPr/>
        </p:nvSpPr>
        <p:spPr>
          <a:xfrm>
            <a:off x="457200" y="274638"/>
            <a:ext cx="8229600" cy="1143000"/>
          </a:xfrm>
          <a:prstGeom prst="rect">
            <a:avLst/>
          </a:prstGeom>
        </p:spPr>
        <p:txBody>
          <a:bodyPr vert="horz" lIns="91440" tIns="45720" rIns="91440" bIns="45720" rtlCol="0" anchor="ctr">
            <a:normAutofit/>
          </a:bodyPr>
          <a:lstStyle/>
          <a:p>
            <a:pPr lvl="0">
              <a:spcBef>
                <a:spcPct val="0"/>
              </a:spcBef>
              <a:defRPr/>
            </a:pPr>
            <a:r>
              <a:rPr lang="en-US" sz="3200" b="1" dirty="0" smtClean="0">
                <a:solidFill>
                  <a:srgbClr val="782327"/>
                </a:solidFill>
              </a:rPr>
              <a:t>Management</a:t>
            </a:r>
          </a:p>
          <a:p>
            <a:pPr lvl="0">
              <a:spcBef>
                <a:spcPct val="0"/>
              </a:spcBef>
              <a:defRPr/>
            </a:pPr>
            <a:r>
              <a:rPr lang="en-US" sz="2800" dirty="0" smtClean="0">
                <a:solidFill>
                  <a:srgbClr val="782327"/>
                </a:solidFill>
              </a:rPr>
              <a:t>Definition</a:t>
            </a:r>
            <a:endParaRPr lang="en-US" sz="4000" dirty="0">
              <a:latin typeface="+mj-lt"/>
              <a:ea typeface="+mj-ea"/>
              <a:cs typeface="+mj-cs"/>
            </a:endParaRPr>
          </a:p>
        </p:txBody>
      </p:sp>
      <p:pic>
        <p:nvPicPr>
          <p:cNvPr id="2" name="Picture 1" descr="Management image.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43200" y="2514600"/>
            <a:ext cx="3568700" cy="2273300"/>
          </a:xfrm>
          <a:prstGeom prst="rect">
            <a:avLst/>
          </a:prstGeom>
        </p:spPr>
      </p:pic>
    </p:spTree>
    <p:extLst>
      <p:ext uri="{BB962C8B-B14F-4D97-AF65-F5344CB8AC3E}">
        <p14:creationId xmlns:p14="http://schemas.microsoft.com/office/powerpoint/2010/main" val="1023659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Placeholder 1"/>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R="0" lvl="0" indent="0" algn="ctr" fontAlgn="auto">
              <a:lnSpc>
                <a:spcPct val="100000"/>
              </a:lnSpc>
              <a:spcBef>
                <a:spcPct val="0"/>
              </a:spcBef>
              <a:spcAft>
                <a:spcPts val="0"/>
              </a:spcAft>
              <a:buClrTx/>
              <a:buSzTx/>
              <a:buFontTx/>
              <a:buNone/>
              <a:tabLst/>
              <a:defRPr/>
            </a:pPr>
            <a:r>
              <a:rPr lang="en-US" sz="3200" b="1" dirty="0" smtClean="0">
                <a:solidFill>
                  <a:srgbClr val="782327"/>
                </a:solidFill>
                <a:latin typeface="+mj-lt"/>
                <a:ea typeface="+mj-ea"/>
                <a:cs typeface="+mj-cs"/>
              </a:rPr>
              <a:t>Six Management Styles</a:t>
            </a:r>
            <a:endParaRPr lang="en-US" sz="3200" b="1" dirty="0">
              <a:solidFill>
                <a:srgbClr val="782327"/>
              </a:solidFill>
              <a:latin typeface="+mj-lt"/>
              <a:ea typeface="+mj-ea"/>
              <a:cs typeface="+mj-cs"/>
            </a:endParaRPr>
          </a:p>
        </p:txBody>
      </p:sp>
      <p:sp>
        <p:nvSpPr>
          <p:cNvPr id="16386" name="AutoShape 2" descr="Image result for effective leadership styl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コンテンツ プレースホルダー 2"/>
          <p:cNvSpPr txBox="1">
            <a:spLocks/>
          </p:cNvSpPr>
          <p:nvPr/>
        </p:nvSpPr>
        <p:spPr bwMode="auto">
          <a:xfrm>
            <a:off x="685800" y="1447800"/>
            <a:ext cx="8077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457200" marR="0" lvl="0" indent="-457200" defTabSz="914400" rtl="0" eaLnBrk="0" fontAlgn="base" latinLnBrk="0" hangingPunct="0">
              <a:lnSpc>
                <a:spcPct val="100000"/>
              </a:lnSpc>
              <a:spcBef>
                <a:spcPct val="20000"/>
              </a:spcBef>
              <a:spcAft>
                <a:spcPct val="0"/>
              </a:spcAft>
              <a:buClrTx/>
              <a:buSzTx/>
              <a:buFont typeface="Arial" pitchFamily="34" charset="0"/>
              <a:buChar char="•"/>
              <a:tabLst/>
              <a:defRPr/>
            </a:pPr>
            <a:r>
              <a:rPr kumimoji="1" lang="en-US" sz="2800" dirty="0" smtClean="0">
                <a:solidFill>
                  <a:srgbClr val="4C4948"/>
                </a:solidFill>
                <a:latin typeface="Arial"/>
                <a:ea typeface="HGPｺﾞｼｯｸM"/>
              </a:rPr>
              <a:t>Based on Daniel </a:t>
            </a:r>
            <a:r>
              <a:rPr kumimoji="1" lang="en-US" sz="2800" dirty="0" err="1" smtClean="0">
                <a:solidFill>
                  <a:srgbClr val="4C4948"/>
                </a:solidFill>
                <a:latin typeface="Arial"/>
                <a:ea typeface="HGPｺﾞｼｯｸM"/>
              </a:rPr>
              <a:t>Goleman’s</a:t>
            </a:r>
            <a:r>
              <a:rPr kumimoji="1" lang="en-US" sz="2800" dirty="0" smtClean="0">
                <a:solidFill>
                  <a:srgbClr val="4C4948"/>
                </a:solidFill>
                <a:latin typeface="Arial"/>
                <a:ea typeface="HGPｺﾞｼｯｸM"/>
              </a:rPr>
              <a:t> classic study </a:t>
            </a:r>
            <a:r>
              <a:rPr kumimoji="1" lang="en-US" sz="2000" dirty="0" smtClean="0">
                <a:solidFill>
                  <a:srgbClr val="4C4948"/>
                </a:solidFill>
                <a:latin typeface="Arial"/>
                <a:ea typeface="HGPｺﾞｼｯｸM"/>
              </a:rPr>
              <a:t>(Harvard Business Review, 2000)</a:t>
            </a:r>
            <a:r>
              <a:rPr kumimoji="1" lang="en-US" sz="2800" dirty="0" smtClean="0">
                <a:solidFill>
                  <a:srgbClr val="4C4948"/>
                </a:solidFill>
                <a:latin typeface="Arial"/>
                <a:ea typeface="HGPｺﾞｼｯｸM"/>
              </a:rPr>
              <a:t> of more than 3000 mid-level managers</a:t>
            </a:r>
          </a:p>
          <a:p>
            <a:pPr marL="457200" marR="0" lvl="0" indent="-457200" defTabSz="914400" rtl="0" eaLnBrk="0" fontAlgn="base" latinLnBrk="0" hangingPunct="0">
              <a:lnSpc>
                <a:spcPct val="100000"/>
              </a:lnSpc>
              <a:spcBef>
                <a:spcPct val="20000"/>
              </a:spcBef>
              <a:spcAft>
                <a:spcPct val="0"/>
              </a:spcAft>
              <a:buClrTx/>
              <a:buSzTx/>
              <a:buFont typeface="Arial" pitchFamily="34" charset="0"/>
              <a:buChar char="•"/>
              <a:tabLst/>
              <a:defRPr/>
            </a:pPr>
            <a:endParaRPr kumimoji="1" lang="en-US" sz="1000" dirty="0" smtClean="0">
              <a:solidFill>
                <a:srgbClr val="4C4948"/>
              </a:solidFill>
              <a:latin typeface="Arial"/>
              <a:ea typeface="HGPｺﾞｼｯｸM"/>
            </a:endParaRPr>
          </a:p>
          <a:p>
            <a:pPr marL="914400" lvl="1" indent="-457200" eaLnBrk="0" fontAlgn="base" hangingPunct="0">
              <a:spcBef>
                <a:spcPct val="20000"/>
              </a:spcBef>
              <a:spcAft>
                <a:spcPct val="0"/>
              </a:spcAft>
              <a:buFont typeface="Wingdings" pitchFamily="2" charset="2"/>
              <a:buChar char="§"/>
              <a:defRPr/>
            </a:pPr>
            <a:r>
              <a:rPr kumimoji="1" lang="en-US" sz="2000" dirty="0" smtClean="0">
                <a:solidFill>
                  <a:srgbClr val="4C4948"/>
                </a:solidFill>
                <a:latin typeface="Arial"/>
                <a:ea typeface="HGPｺﾞｼｯｸM"/>
              </a:rPr>
              <a:t>Directive 	-  </a:t>
            </a:r>
            <a:r>
              <a:rPr lang="en-US" sz="2000" dirty="0" smtClean="0"/>
              <a:t>The “</a:t>
            </a:r>
            <a:r>
              <a:rPr lang="en-US" sz="2000" i="1" dirty="0" smtClean="0"/>
              <a:t>do it the way I tell you</a:t>
            </a:r>
            <a:r>
              <a:rPr lang="en-US" sz="2000" dirty="0" smtClean="0"/>
              <a:t>” manager</a:t>
            </a:r>
          </a:p>
          <a:p>
            <a:pPr marL="914400" lvl="1" indent="-457200" eaLnBrk="0" fontAlgn="base" hangingPunct="0">
              <a:spcBef>
                <a:spcPct val="20000"/>
              </a:spcBef>
              <a:spcAft>
                <a:spcPct val="0"/>
              </a:spcAft>
              <a:buFont typeface="Wingdings" pitchFamily="2" charset="2"/>
              <a:buChar char="§"/>
              <a:defRPr/>
            </a:pPr>
            <a:r>
              <a:rPr kumimoji="1" lang="en-US" sz="2000" dirty="0" smtClean="0">
                <a:solidFill>
                  <a:srgbClr val="4C4948"/>
                </a:solidFill>
                <a:latin typeface="Arial"/>
                <a:ea typeface="HGPｺﾞｼｯｸM"/>
              </a:rPr>
              <a:t>Authoritative 	-  </a:t>
            </a:r>
            <a:r>
              <a:rPr lang="en-US" sz="2000" dirty="0" smtClean="0"/>
              <a:t>The “</a:t>
            </a:r>
            <a:r>
              <a:rPr lang="en-US" sz="2000" i="1" dirty="0" smtClean="0"/>
              <a:t>firm but fair</a:t>
            </a:r>
            <a:r>
              <a:rPr lang="en-US" sz="2000" dirty="0" smtClean="0"/>
              <a:t>” manager</a:t>
            </a:r>
          </a:p>
          <a:p>
            <a:pPr marL="914400" lvl="1" indent="-457200" eaLnBrk="0" fontAlgn="base" hangingPunct="0">
              <a:spcBef>
                <a:spcPct val="20000"/>
              </a:spcBef>
              <a:spcAft>
                <a:spcPct val="0"/>
              </a:spcAft>
              <a:buFont typeface="Wingdings" pitchFamily="2" charset="2"/>
              <a:buChar char="§"/>
              <a:defRPr/>
            </a:pPr>
            <a:r>
              <a:rPr kumimoji="1" lang="en-US" sz="2000" dirty="0" err="1" smtClean="0">
                <a:solidFill>
                  <a:srgbClr val="4C4948"/>
                </a:solidFill>
                <a:ea typeface="HGPｺﾞｼｯｸM"/>
              </a:rPr>
              <a:t>Affiliative</a:t>
            </a:r>
            <a:r>
              <a:rPr kumimoji="1" lang="en-US" sz="2000" dirty="0" smtClean="0">
                <a:solidFill>
                  <a:srgbClr val="4C4948"/>
                </a:solidFill>
                <a:ea typeface="HGPｺﾞｼｯｸM"/>
              </a:rPr>
              <a:t>	-  </a:t>
            </a:r>
            <a:r>
              <a:rPr lang="en-US" sz="2000" dirty="0" smtClean="0"/>
              <a:t>The “</a:t>
            </a:r>
            <a:r>
              <a:rPr lang="en-US" sz="2000" i="1" dirty="0" smtClean="0"/>
              <a:t>people first, task second</a:t>
            </a:r>
            <a:r>
              <a:rPr lang="en-US" sz="2000" dirty="0" smtClean="0"/>
              <a:t>” manager</a:t>
            </a:r>
          </a:p>
          <a:p>
            <a:pPr marL="914400" lvl="1" indent="-457200" eaLnBrk="0" fontAlgn="base" hangingPunct="0">
              <a:spcBef>
                <a:spcPct val="20000"/>
              </a:spcBef>
              <a:spcAft>
                <a:spcPct val="0"/>
              </a:spcAft>
              <a:buFont typeface="Wingdings" pitchFamily="2" charset="2"/>
              <a:buChar char="§"/>
              <a:defRPr/>
            </a:pPr>
            <a:r>
              <a:rPr kumimoji="1" lang="en-US" sz="2000" dirty="0" smtClean="0">
                <a:solidFill>
                  <a:srgbClr val="4C4948"/>
                </a:solidFill>
                <a:ea typeface="HGPｺﾞｼｯｸM"/>
              </a:rPr>
              <a:t>Participative	-  </a:t>
            </a:r>
            <a:r>
              <a:rPr lang="en-US" sz="2000" dirty="0" smtClean="0"/>
              <a:t>The “</a:t>
            </a:r>
            <a:r>
              <a:rPr lang="en-US" sz="2000" i="1" dirty="0" smtClean="0"/>
              <a:t>everyone has input</a:t>
            </a:r>
            <a:r>
              <a:rPr lang="en-US" sz="2000" dirty="0" smtClean="0"/>
              <a:t>” manager</a:t>
            </a:r>
          </a:p>
          <a:p>
            <a:pPr marL="914400" lvl="1" indent="-457200" eaLnBrk="0" fontAlgn="base" hangingPunct="0">
              <a:spcBef>
                <a:spcPct val="20000"/>
              </a:spcBef>
              <a:spcAft>
                <a:spcPct val="0"/>
              </a:spcAft>
              <a:buFont typeface="Wingdings" pitchFamily="2" charset="2"/>
              <a:buChar char="§"/>
              <a:defRPr/>
            </a:pPr>
            <a:r>
              <a:rPr kumimoji="1" lang="en-US" sz="2000" dirty="0" smtClean="0">
                <a:solidFill>
                  <a:srgbClr val="4C4948"/>
                </a:solidFill>
                <a:ea typeface="HGPｺﾞｼｯｸM"/>
              </a:rPr>
              <a:t>Pacesetting	-  </a:t>
            </a:r>
            <a:r>
              <a:rPr lang="en-US" sz="2000" dirty="0" smtClean="0"/>
              <a:t>The “</a:t>
            </a:r>
            <a:r>
              <a:rPr lang="en-US" sz="2000" i="1" dirty="0" smtClean="0"/>
              <a:t>do it myself</a:t>
            </a:r>
            <a:r>
              <a:rPr lang="en-US" sz="2000" dirty="0" smtClean="0"/>
              <a:t>” manager</a:t>
            </a:r>
          </a:p>
          <a:p>
            <a:pPr marL="914400" lvl="1" indent="-457200" eaLnBrk="0" fontAlgn="base" hangingPunct="0">
              <a:spcBef>
                <a:spcPct val="20000"/>
              </a:spcBef>
              <a:spcAft>
                <a:spcPct val="0"/>
              </a:spcAft>
              <a:buFont typeface="Wingdings" pitchFamily="2" charset="2"/>
              <a:buChar char="§"/>
              <a:defRPr/>
            </a:pPr>
            <a:r>
              <a:rPr kumimoji="1" lang="en-US" sz="2000" dirty="0" smtClean="0">
                <a:solidFill>
                  <a:srgbClr val="4C4948"/>
                </a:solidFill>
                <a:ea typeface="HGPｺﾞｼｯｸM"/>
              </a:rPr>
              <a:t>Coaching	-  </a:t>
            </a:r>
            <a:r>
              <a:rPr lang="en-US" sz="2000" dirty="0" smtClean="0"/>
              <a:t>The “</a:t>
            </a:r>
            <a:r>
              <a:rPr lang="en-US" sz="2000" i="1" dirty="0" smtClean="0"/>
              <a:t>developmental</a:t>
            </a:r>
            <a:r>
              <a:rPr lang="en-US" sz="2000" dirty="0" smtClean="0"/>
              <a:t>” manager</a:t>
            </a:r>
          </a:p>
          <a:p>
            <a:pPr marL="914400" lvl="1" indent="-457200" eaLnBrk="0" fontAlgn="base" hangingPunct="0">
              <a:spcBef>
                <a:spcPct val="20000"/>
              </a:spcBef>
              <a:spcAft>
                <a:spcPct val="0"/>
              </a:spcAft>
              <a:buFont typeface="Wingdings" pitchFamily="2" charset="2"/>
              <a:buChar char="§"/>
              <a:defRPr/>
            </a:pPr>
            <a:endParaRPr kumimoji="1" lang="en-US" sz="2000" b="0" i="0" u="none" strike="noStrike" kern="1200" cap="none" spc="0" normalizeH="0" baseline="0" noProof="0" dirty="0" smtClean="0">
              <a:ln>
                <a:noFill/>
              </a:ln>
              <a:solidFill>
                <a:srgbClr val="FF0000"/>
              </a:solidFill>
              <a:effectLst/>
              <a:uLnTx/>
              <a:uFillTx/>
              <a:latin typeface="Arial"/>
              <a:ea typeface="HGPｺﾞｼｯｸM"/>
            </a:endParaRPr>
          </a:p>
          <a:p>
            <a:pPr marL="742950" marR="0" lvl="1" indent="-285750" algn="l" defTabSz="914400" rtl="0" eaLnBrk="0" fontAlgn="base" latinLnBrk="0" hangingPunct="0">
              <a:lnSpc>
                <a:spcPct val="100000"/>
              </a:lnSpc>
              <a:spcBef>
                <a:spcPct val="20000"/>
              </a:spcBef>
              <a:spcAft>
                <a:spcPct val="0"/>
              </a:spcAft>
              <a:buClrTx/>
              <a:buSzTx/>
              <a:buFont typeface="Courier New" pitchFamily="49" charset="0"/>
              <a:buChar char="o"/>
              <a:tabLst/>
              <a:defRPr/>
            </a:pPr>
            <a:endParaRPr kumimoji="1" lang="en-US" sz="2400" b="0" i="0" u="none" strike="noStrike" kern="1200" cap="none" spc="0" normalizeH="0" baseline="0" noProof="0" dirty="0" smtClean="0">
              <a:ln>
                <a:noFill/>
              </a:ln>
              <a:solidFill>
                <a:srgbClr val="4C4948"/>
              </a:solidFill>
              <a:effectLst/>
              <a:uLnTx/>
              <a:uFillTx/>
              <a:latin typeface="Arial"/>
              <a:ea typeface="HGPｺﾞｼｯｸM"/>
              <a:cs typeface="+mn-cs"/>
            </a:endParaRPr>
          </a:p>
          <a:p>
            <a:pPr marL="742950" marR="0" lvl="1" indent="-285750" algn="l" defTabSz="914400" rtl="0" eaLnBrk="0" fontAlgn="base" latinLnBrk="0" hangingPunct="0">
              <a:lnSpc>
                <a:spcPct val="100000"/>
              </a:lnSpc>
              <a:spcBef>
                <a:spcPct val="20000"/>
              </a:spcBef>
              <a:spcAft>
                <a:spcPct val="0"/>
              </a:spcAft>
              <a:buClrTx/>
              <a:buSzTx/>
              <a:buFont typeface="Courier New" pitchFamily="49" charset="0"/>
              <a:buChar char="o"/>
              <a:tabLst/>
              <a:defRPr/>
            </a:pPr>
            <a:endParaRPr kumimoji="1" lang="en-US" sz="2400" b="0" i="0" u="none" strike="noStrike" kern="1200" cap="none" spc="0" normalizeH="0" baseline="0" noProof="0" dirty="0" smtClean="0">
              <a:ln>
                <a:noFill/>
              </a:ln>
              <a:solidFill>
                <a:srgbClr val="4C4948"/>
              </a:solidFill>
              <a:effectLst/>
              <a:uLnTx/>
              <a:uFillTx/>
              <a:latin typeface="Arial"/>
              <a:ea typeface="HGPｺﾞｼｯｸM"/>
              <a:cs typeface="+mn-cs"/>
            </a:endParaRPr>
          </a:p>
        </p:txBody>
      </p:sp>
      <p:sp>
        <p:nvSpPr>
          <p:cNvPr id="5" name="Rectangle 4"/>
          <p:cNvSpPr/>
          <p:nvPr/>
        </p:nvSpPr>
        <p:spPr>
          <a:xfrm>
            <a:off x="2057400" y="5909203"/>
            <a:ext cx="4572000" cy="720197"/>
          </a:xfrm>
          <a:prstGeom prst="rect">
            <a:avLst/>
          </a:prstGeom>
        </p:spPr>
        <p:txBody>
          <a:bodyPr>
            <a:spAutoFit/>
          </a:bodyPr>
          <a:lstStyle/>
          <a:p>
            <a:pPr marL="342900" indent="-342900" algn="ctr">
              <a:spcBef>
                <a:spcPct val="20000"/>
              </a:spcBef>
              <a:defRPr/>
            </a:pPr>
            <a:r>
              <a:rPr lang="en-US" sz="1200" b="1" i="1" dirty="0" smtClean="0"/>
              <a:t>6 Management Styles and When Best To Use Them – </a:t>
            </a:r>
          </a:p>
          <a:p>
            <a:pPr marL="342900" indent="-342900" algn="ctr">
              <a:spcBef>
                <a:spcPct val="20000"/>
              </a:spcBef>
              <a:defRPr/>
            </a:pPr>
            <a:r>
              <a:rPr lang="en-US" sz="1200" i="1" dirty="0" smtClean="0"/>
              <a:t>The Leaders13 Tool Kit, The Huffington Post, April 16, 2013</a:t>
            </a:r>
          </a:p>
          <a:p>
            <a:pPr marL="342900" indent="-342900" algn="ctr">
              <a:spcBef>
                <a:spcPct val="20000"/>
              </a:spcBef>
              <a:defRPr/>
            </a:pPr>
            <a:r>
              <a:rPr lang="en-US" sz="1200" i="1" dirty="0" smtClean="0"/>
              <a:t>Rosalind Cardinal</a:t>
            </a:r>
          </a:p>
        </p:txBody>
      </p:sp>
    </p:spTree>
    <p:extLst>
      <p:ext uri="{BB962C8B-B14F-4D97-AF65-F5344CB8AC3E}">
        <p14:creationId xmlns:p14="http://schemas.microsoft.com/office/powerpoint/2010/main" val="29803000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laceholder 1"/>
          <p:cNvSpPr txBox="1">
            <a:spLocks/>
          </p:cNvSpPr>
          <p:nvPr/>
        </p:nvSpPr>
        <p:spPr>
          <a:xfrm>
            <a:off x="457200" y="304800"/>
            <a:ext cx="8229600" cy="1447800"/>
          </a:xfrm>
          <a:prstGeom prst="rect">
            <a:avLst/>
          </a:prstGeom>
        </p:spPr>
        <p:txBody>
          <a:bodyPr vert="horz" lIns="91440" tIns="45720" rIns="91440" bIns="45720" rtlCol="0" anchor="ctr">
            <a:normAutofit/>
          </a:bodyPr>
          <a:lstStyle/>
          <a:p>
            <a:pPr lvl="0">
              <a:spcBef>
                <a:spcPct val="0"/>
              </a:spcBef>
              <a:defRPr/>
            </a:pPr>
            <a:r>
              <a:rPr lang="en-US" sz="3200" b="1" dirty="0" smtClean="0">
                <a:solidFill>
                  <a:srgbClr val="782327"/>
                </a:solidFill>
              </a:rPr>
              <a:t>Management</a:t>
            </a:r>
          </a:p>
          <a:p>
            <a:pPr lvl="0">
              <a:spcBef>
                <a:spcPct val="0"/>
              </a:spcBef>
              <a:defRPr/>
            </a:pPr>
            <a:r>
              <a:rPr lang="en-US" sz="2800" dirty="0" smtClean="0">
                <a:solidFill>
                  <a:srgbClr val="782327"/>
                </a:solidFill>
              </a:rPr>
              <a:t>Characteristics of great managers</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Text Placeholder 2"/>
          <p:cNvSpPr txBox="1">
            <a:spLocks/>
          </p:cNvSpPr>
          <p:nvPr/>
        </p:nvSpPr>
        <p:spPr>
          <a:xfrm>
            <a:off x="76200" y="1828800"/>
            <a:ext cx="5562600" cy="2971800"/>
          </a:xfrm>
          <a:prstGeom prst="rect">
            <a:avLst/>
          </a:prstGeom>
        </p:spPr>
        <p:txBody>
          <a:bodyPr vert="horz" lIns="91440" tIns="45720" rIns="91440" bIns="45720" rtlCol="0">
            <a:noAutofit/>
          </a:bodyPr>
          <a:lstStyle/>
          <a:p>
            <a:pPr lvl="1">
              <a:buFont typeface="Arial" pitchFamily="34" charset="0"/>
              <a:buChar char="•"/>
            </a:pPr>
            <a:r>
              <a:rPr lang="en-US" sz="2400" dirty="0" smtClean="0"/>
              <a:t> Stellar managers create superior dynamics where teams:</a:t>
            </a:r>
          </a:p>
          <a:p>
            <a:pPr marL="1200150" lvl="2" indent="-285750">
              <a:buFontTx/>
              <a:buChar char="-"/>
            </a:pPr>
            <a:r>
              <a:rPr lang="en-US" dirty="0" smtClean="0"/>
              <a:t>achieve great results because team members trust </a:t>
            </a:r>
            <a:r>
              <a:rPr lang="en-US" dirty="0"/>
              <a:t>one </a:t>
            </a:r>
            <a:r>
              <a:rPr lang="en-US" dirty="0" smtClean="0"/>
              <a:t>another</a:t>
            </a:r>
          </a:p>
          <a:p>
            <a:pPr marL="1200150" lvl="2" indent="-285750">
              <a:buFontTx/>
              <a:buChar char="-"/>
            </a:pPr>
            <a:endParaRPr lang="en-US" sz="700" dirty="0"/>
          </a:p>
          <a:p>
            <a:pPr marL="1200150" lvl="2" indent="-285750">
              <a:buFontTx/>
              <a:buChar char="-"/>
            </a:pPr>
            <a:r>
              <a:rPr lang="en-US" dirty="0"/>
              <a:t>w</a:t>
            </a:r>
            <a:r>
              <a:rPr lang="en-US" dirty="0" smtClean="0"/>
              <a:t>ork seamlessly with one another</a:t>
            </a:r>
          </a:p>
          <a:p>
            <a:pPr marL="1200150" lvl="2" indent="-285750">
              <a:buFontTx/>
              <a:buChar char="-"/>
            </a:pPr>
            <a:endParaRPr lang="en-US" sz="700" dirty="0" smtClean="0"/>
          </a:p>
          <a:p>
            <a:pPr marL="1200150" lvl="2" indent="-285750">
              <a:buFontTx/>
              <a:buChar char="-"/>
            </a:pPr>
            <a:r>
              <a:rPr lang="en-US" dirty="0" smtClean="0"/>
              <a:t>are excellent at making decisions</a:t>
            </a:r>
          </a:p>
          <a:p>
            <a:pPr marL="1200150" lvl="2" indent="-285750">
              <a:buFontTx/>
              <a:buChar char="-"/>
            </a:pPr>
            <a:endParaRPr lang="en-US" sz="700" dirty="0" smtClean="0"/>
          </a:p>
          <a:p>
            <a:pPr marL="1200150" lvl="2" indent="-285750">
              <a:buFontTx/>
              <a:buChar char="-"/>
            </a:pPr>
            <a:r>
              <a:rPr lang="en-US" dirty="0" smtClean="0"/>
              <a:t>hold </a:t>
            </a:r>
            <a:r>
              <a:rPr lang="en-US" dirty="0"/>
              <a:t>one another accountable for making things </a:t>
            </a:r>
            <a:r>
              <a:rPr lang="en-US" dirty="0" smtClean="0"/>
              <a:t>happen</a:t>
            </a:r>
          </a:p>
        </p:txBody>
      </p:sp>
      <p:pic>
        <p:nvPicPr>
          <p:cNvPr id="7" name="Picture 6"/>
          <p:cNvPicPr>
            <a:picLocks noChangeAspect="1"/>
          </p:cNvPicPr>
          <p:nvPr/>
        </p:nvPicPr>
        <p:blipFill>
          <a:blip r:embed="rId2" cstate="print"/>
          <a:stretch>
            <a:fillRect/>
          </a:stretch>
        </p:blipFill>
        <p:spPr>
          <a:xfrm>
            <a:off x="5498333" y="2016211"/>
            <a:ext cx="3645667" cy="2479590"/>
          </a:xfrm>
          <a:prstGeom prst="rect">
            <a:avLst/>
          </a:prstGeom>
        </p:spPr>
      </p:pic>
    </p:spTree>
    <p:extLst>
      <p:ext uri="{BB962C8B-B14F-4D97-AF65-F5344CB8AC3E}">
        <p14:creationId xmlns:p14="http://schemas.microsoft.com/office/powerpoint/2010/main" val="35405348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laceholder 1"/>
          <p:cNvSpPr txBox="1">
            <a:spLocks/>
          </p:cNvSpPr>
          <p:nvPr/>
        </p:nvSpPr>
        <p:spPr>
          <a:xfrm>
            <a:off x="457200" y="304800"/>
            <a:ext cx="8229600" cy="1447800"/>
          </a:xfrm>
          <a:prstGeom prst="rect">
            <a:avLst/>
          </a:prstGeom>
        </p:spPr>
        <p:txBody>
          <a:bodyPr vert="horz" lIns="91440" tIns="45720" rIns="91440" bIns="45720" rtlCol="0" anchor="ctr">
            <a:normAutofit/>
          </a:bodyPr>
          <a:lstStyle/>
          <a:p>
            <a:pPr lvl="0">
              <a:spcBef>
                <a:spcPct val="0"/>
              </a:spcBef>
              <a:defRPr/>
            </a:pPr>
            <a:r>
              <a:rPr lang="en-US" sz="3200" b="1" dirty="0" smtClean="0">
                <a:solidFill>
                  <a:srgbClr val="782327"/>
                </a:solidFill>
              </a:rPr>
              <a:t>Management</a:t>
            </a:r>
          </a:p>
          <a:p>
            <a:pPr lvl="0">
              <a:spcBef>
                <a:spcPct val="0"/>
              </a:spcBef>
              <a:defRPr/>
            </a:pPr>
            <a:r>
              <a:rPr lang="en-US" sz="2800" dirty="0" smtClean="0">
                <a:solidFill>
                  <a:srgbClr val="782327"/>
                </a:solidFill>
              </a:rPr>
              <a:t>Basic management skills (1/2)</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コンテンツ プレースホルダー 2"/>
          <p:cNvSpPr txBox="1">
            <a:spLocks/>
          </p:cNvSpPr>
          <p:nvPr/>
        </p:nvSpPr>
        <p:spPr bwMode="auto">
          <a:xfrm>
            <a:off x="457200" y="1676400"/>
            <a:ext cx="80772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marL="457200" marR="0" lvl="0" indent="-457200" algn="l" defTabSz="914400" rtl="0" eaLnBrk="0" fontAlgn="base" latinLnBrk="0" hangingPunct="0">
              <a:lnSpc>
                <a:spcPct val="100000"/>
              </a:lnSpc>
              <a:spcBef>
                <a:spcPct val="20000"/>
              </a:spcBef>
              <a:spcAft>
                <a:spcPct val="0"/>
              </a:spcAft>
              <a:buClrTx/>
              <a:buSzTx/>
              <a:buFont typeface="+mj-lt"/>
              <a:buAutoNum type="arabicPeriod"/>
              <a:tabLst/>
              <a:defRPr/>
            </a:pPr>
            <a:endParaRPr kumimoji="1" lang="en-US" sz="1600" b="0" i="0" u="none" strike="noStrike" kern="1200" cap="none" spc="0" normalizeH="0" baseline="0" noProof="0" dirty="0" smtClean="0">
              <a:ln>
                <a:noFill/>
              </a:ln>
              <a:solidFill>
                <a:srgbClr val="4C4948"/>
              </a:solidFill>
              <a:effectLst/>
              <a:uLnTx/>
              <a:uFillTx/>
              <a:latin typeface="Arial"/>
              <a:ea typeface="HGPｺﾞｼｯｸM"/>
            </a:endParaRPr>
          </a:p>
          <a:p>
            <a:pPr marL="457200" marR="0" lvl="0" indent="-457200" defTabSz="914400" rtl="0" eaLnBrk="0" fontAlgn="base" latinLnBrk="0" hangingPunct="0">
              <a:lnSpc>
                <a:spcPct val="100000"/>
              </a:lnSpc>
              <a:spcBef>
                <a:spcPct val="20000"/>
              </a:spcBef>
              <a:spcAft>
                <a:spcPct val="0"/>
              </a:spcAft>
              <a:buClrTx/>
              <a:buSzTx/>
              <a:buFont typeface="+mj-lt"/>
              <a:buAutoNum type="arabicPeriod"/>
              <a:tabLst/>
              <a:defRPr/>
            </a:pPr>
            <a:r>
              <a:rPr kumimoji="1" lang="en-US" sz="1600" b="1" dirty="0" smtClean="0">
                <a:solidFill>
                  <a:srgbClr val="4C4948"/>
                </a:solidFill>
                <a:latin typeface="Arial"/>
                <a:ea typeface="HGPｺﾞｼｯｸM"/>
              </a:rPr>
              <a:t>Plan</a:t>
            </a:r>
          </a:p>
          <a:p>
            <a:pPr marL="742950" lvl="1" indent="-285750" eaLnBrk="0" fontAlgn="base" hangingPunct="0">
              <a:spcBef>
                <a:spcPct val="20000"/>
              </a:spcBef>
              <a:spcAft>
                <a:spcPct val="0"/>
              </a:spcAft>
              <a:buFontTx/>
              <a:buChar char="-"/>
              <a:defRPr/>
            </a:pPr>
            <a:r>
              <a:rPr kumimoji="1" lang="en-US" sz="1400" dirty="0" smtClean="0">
                <a:solidFill>
                  <a:srgbClr val="4C4948"/>
                </a:solidFill>
                <a:ea typeface="HGPｺﾞｼｯｸM"/>
              </a:rPr>
              <a:t>What is the “SMART” goal?</a:t>
            </a:r>
          </a:p>
          <a:p>
            <a:pPr marL="1200150" lvl="2" indent="-285750" eaLnBrk="0" fontAlgn="base" hangingPunct="0">
              <a:spcBef>
                <a:spcPct val="20000"/>
              </a:spcBef>
              <a:spcAft>
                <a:spcPct val="0"/>
              </a:spcAft>
              <a:buFont typeface="Wingdings" charset="2"/>
              <a:buChar char="§"/>
              <a:defRPr/>
            </a:pPr>
            <a:r>
              <a:rPr lang="en-US" sz="1200" b="1" dirty="0" smtClean="0"/>
              <a:t>S</a:t>
            </a:r>
            <a:r>
              <a:rPr lang="en-US" sz="1200" dirty="0" smtClean="0"/>
              <a:t>pecific</a:t>
            </a:r>
            <a:r>
              <a:rPr lang="en-US" sz="1200" dirty="0"/>
              <a:t> </a:t>
            </a:r>
            <a:r>
              <a:rPr kumimoji="1" lang="mr-IN" sz="1200" dirty="0" smtClean="0">
                <a:solidFill>
                  <a:srgbClr val="4C4948"/>
                </a:solidFill>
                <a:ea typeface="HGPｺﾞｼｯｸM"/>
              </a:rPr>
              <a:t>–</a:t>
            </a:r>
            <a:r>
              <a:rPr kumimoji="1" lang="en-US" sz="1200" dirty="0" smtClean="0">
                <a:solidFill>
                  <a:srgbClr val="4C4948"/>
                </a:solidFill>
                <a:ea typeface="HGPｺﾞｼｯｸM"/>
              </a:rPr>
              <a:t> Clear and detailed objectives which is significant if achieved</a:t>
            </a:r>
          </a:p>
          <a:p>
            <a:pPr marL="1200150" lvl="2" indent="-285750" eaLnBrk="0" fontAlgn="base" hangingPunct="0">
              <a:spcBef>
                <a:spcPct val="20000"/>
              </a:spcBef>
              <a:spcAft>
                <a:spcPct val="0"/>
              </a:spcAft>
              <a:buFont typeface="Wingdings" charset="2"/>
              <a:buChar char="§"/>
              <a:defRPr/>
            </a:pPr>
            <a:r>
              <a:rPr lang="en-US" sz="1200" b="1" dirty="0"/>
              <a:t>M</a:t>
            </a:r>
            <a:r>
              <a:rPr lang="en-US" sz="1200" dirty="0"/>
              <a:t>easurable</a:t>
            </a:r>
            <a:r>
              <a:rPr kumimoji="1" lang="en-US" sz="1200" dirty="0" smtClean="0">
                <a:solidFill>
                  <a:srgbClr val="4C4948"/>
                </a:solidFill>
                <a:ea typeface="HGPｺﾞｼｯｸM"/>
              </a:rPr>
              <a:t> </a:t>
            </a:r>
            <a:r>
              <a:rPr kumimoji="1" lang="mr-IN" sz="1200" dirty="0" smtClean="0">
                <a:solidFill>
                  <a:srgbClr val="4C4948"/>
                </a:solidFill>
                <a:ea typeface="HGPｺﾞｼｯｸM"/>
              </a:rPr>
              <a:t>–</a:t>
            </a:r>
            <a:r>
              <a:rPr kumimoji="1" lang="en-US" sz="1200" dirty="0" smtClean="0">
                <a:solidFill>
                  <a:srgbClr val="4C4948"/>
                </a:solidFill>
                <a:ea typeface="HGPｺﾞｼｯｸM"/>
              </a:rPr>
              <a:t> Can be achieved, quantified and meaningful, even motivational to the team</a:t>
            </a:r>
          </a:p>
          <a:p>
            <a:pPr marL="1200150" lvl="2" indent="-285750" eaLnBrk="0" fontAlgn="base" hangingPunct="0">
              <a:spcBef>
                <a:spcPct val="20000"/>
              </a:spcBef>
              <a:spcAft>
                <a:spcPct val="0"/>
              </a:spcAft>
              <a:buFont typeface="Wingdings" charset="2"/>
              <a:buChar char="§"/>
              <a:defRPr/>
            </a:pPr>
            <a:r>
              <a:rPr kumimoji="1" lang="en-US" sz="1200" b="1" dirty="0" smtClean="0">
                <a:solidFill>
                  <a:srgbClr val="000000"/>
                </a:solidFill>
                <a:ea typeface="HGPｺﾞｼｯｸM"/>
              </a:rPr>
              <a:t>A</a:t>
            </a:r>
            <a:r>
              <a:rPr kumimoji="1" lang="en-US" sz="1200" dirty="0" smtClean="0">
                <a:solidFill>
                  <a:srgbClr val="000000"/>
                </a:solidFill>
                <a:ea typeface="HGPｺﾞｼｯｸM"/>
              </a:rPr>
              <a:t>greed </a:t>
            </a:r>
            <a:r>
              <a:rPr kumimoji="1" lang="mr-IN" sz="1200" dirty="0" smtClean="0">
                <a:solidFill>
                  <a:srgbClr val="4C4948"/>
                </a:solidFill>
                <a:ea typeface="HGPｺﾞｼｯｸM"/>
              </a:rPr>
              <a:t>–</a:t>
            </a:r>
            <a:r>
              <a:rPr kumimoji="1" lang="en-US" sz="1200" dirty="0" smtClean="0">
                <a:solidFill>
                  <a:srgbClr val="4C4948"/>
                </a:solidFill>
                <a:ea typeface="HGPｺﾞｼｯｸM"/>
              </a:rPr>
              <a:t> The team involved needs to agree to it.  It needs to be attainable and action-oriented</a:t>
            </a:r>
          </a:p>
          <a:p>
            <a:pPr marL="1200150" lvl="2" indent="-285750" eaLnBrk="0" fontAlgn="base" hangingPunct="0">
              <a:spcBef>
                <a:spcPct val="20000"/>
              </a:spcBef>
              <a:spcAft>
                <a:spcPct val="0"/>
              </a:spcAft>
              <a:buFont typeface="Wingdings" charset="2"/>
              <a:buChar char="§"/>
              <a:defRPr/>
            </a:pPr>
            <a:r>
              <a:rPr kumimoji="1" lang="en-US" sz="1200" b="1" dirty="0" smtClean="0">
                <a:solidFill>
                  <a:srgbClr val="000000"/>
                </a:solidFill>
                <a:ea typeface="HGPｺﾞｼｯｸM"/>
              </a:rPr>
              <a:t>R</a:t>
            </a:r>
            <a:r>
              <a:rPr kumimoji="1" lang="en-US" sz="1200" dirty="0" smtClean="0">
                <a:solidFill>
                  <a:srgbClr val="000000"/>
                </a:solidFill>
                <a:ea typeface="HGPｺﾞｼｯｸM"/>
              </a:rPr>
              <a:t>ealistic</a:t>
            </a:r>
            <a:r>
              <a:rPr kumimoji="1" lang="en-US" sz="1200" dirty="0" smtClean="0">
                <a:solidFill>
                  <a:srgbClr val="4C4948"/>
                </a:solidFill>
                <a:ea typeface="HGPｺﾞｼｯｸM"/>
              </a:rPr>
              <a:t> </a:t>
            </a:r>
            <a:r>
              <a:rPr kumimoji="1" lang="mr-IN" sz="1200" dirty="0" smtClean="0">
                <a:solidFill>
                  <a:srgbClr val="4C4948"/>
                </a:solidFill>
                <a:ea typeface="HGPｺﾞｼｯｸM"/>
              </a:rPr>
              <a:t>–</a:t>
            </a:r>
            <a:r>
              <a:rPr kumimoji="1" lang="en-US" sz="1200" dirty="0" smtClean="0">
                <a:solidFill>
                  <a:srgbClr val="4C4948"/>
                </a:solidFill>
                <a:ea typeface="HGPｺﾞｼｯｸM"/>
              </a:rPr>
              <a:t> </a:t>
            </a:r>
            <a:r>
              <a:rPr kumimoji="1" lang="en-US" sz="1200" dirty="0">
                <a:solidFill>
                  <a:srgbClr val="4C4948"/>
                </a:solidFill>
                <a:ea typeface="HGPｺﾞｼｯｸM"/>
              </a:rPr>
              <a:t>T</a:t>
            </a:r>
            <a:r>
              <a:rPr kumimoji="1" lang="en-US" sz="1200" dirty="0" smtClean="0">
                <a:solidFill>
                  <a:srgbClr val="4C4948"/>
                </a:solidFill>
                <a:ea typeface="HGPｺﾞｼｯｸM"/>
              </a:rPr>
              <a:t>he goal needs to be relevant</a:t>
            </a:r>
            <a:r>
              <a:rPr kumimoji="1" lang="en-US" sz="1200" dirty="0">
                <a:solidFill>
                  <a:srgbClr val="4C4948"/>
                </a:solidFill>
                <a:ea typeface="HGPｺﾞｼｯｸM"/>
              </a:rPr>
              <a:t>, reasonable, </a:t>
            </a:r>
            <a:r>
              <a:rPr kumimoji="1" lang="en-US" sz="1200" dirty="0" smtClean="0">
                <a:solidFill>
                  <a:srgbClr val="4C4948"/>
                </a:solidFill>
                <a:ea typeface="HGPｺﾞｼｯｸM"/>
              </a:rPr>
              <a:t>rewarding and </a:t>
            </a:r>
            <a:r>
              <a:rPr kumimoji="1" lang="en-US" sz="1200" dirty="0">
                <a:solidFill>
                  <a:srgbClr val="4C4948"/>
                </a:solidFill>
                <a:ea typeface="HGPｺﾞｼｯｸM"/>
              </a:rPr>
              <a:t>results-</a:t>
            </a:r>
            <a:r>
              <a:rPr kumimoji="1" lang="en-US" sz="1200" dirty="0" smtClean="0">
                <a:solidFill>
                  <a:srgbClr val="4C4948"/>
                </a:solidFill>
                <a:ea typeface="HGPｺﾞｼｯｸM"/>
              </a:rPr>
              <a:t>oriented</a:t>
            </a:r>
          </a:p>
          <a:p>
            <a:pPr marL="1200150" lvl="2" indent="-285750" eaLnBrk="0" fontAlgn="base" hangingPunct="0">
              <a:spcBef>
                <a:spcPct val="20000"/>
              </a:spcBef>
              <a:spcAft>
                <a:spcPct val="0"/>
              </a:spcAft>
              <a:buFont typeface="Wingdings" charset="2"/>
              <a:buChar char="§"/>
              <a:defRPr/>
            </a:pPr>
            <a:r>
              <a:rPr lang="en-US" sz="1200" b="1" dirty="0" smtClean="0">
                <a:solidFill>
                  <a:srgbClr val="000000"/>
                </a:solidFill>
              </a:rPr>
              <a:t>T</a:t>
            </a:r>
            <a:r>
              <a:rPr lang="en-US" sz="1200" dirty="0" smtClean="0">
                <a:solidFill>
                  <a:srgbClr val="000000"/>
                </a:solidFill>
              </a:rPr>
              <a:t>imely</a:t>
            </a:r>
            <a:r>
              <a:rPr lang="en-US" sz="1200" dirty="0" smtClean="0"/>
              <a:t> </a:t>
            </a:r>
            <a:r>
              <a:rPr kumimoji="1" lang="mr-IN" sz="1200" dirty="0" smtClean="0">
                <a:solidFill>
                  <a:srgbClr val="4C4948"/>
                </a:solidFill>
                <a:ea typeface="HGPｺﾞｼｯｸM"/>
              </a:rPr>
              <a:t>–</a:t>
            </a:r>
            <a:r>
              <a:rPr kumimoji="1" lang="en-US" sz="1200" dirty="0" smtClean="0">
                <a:solidFill>
                  <a:srgbClr val="4C4948"/>
                </a:solidFill>
                <a:ea typeface="HGPｺﾞｼｯｸM"/>
              </a:rPr>
              <a:t> The goal should be tangible and able to be tracked using deadlines</a:t>
            </a:r>
          </a:p>
          <a:p>
            <a:pPr marL="742950" lvl="1" indent="-285750" eaLnBrk="0" fontAlgn="base" hangingPunct="0">
              <a:spcBef>
                <a:spcPct val="20000"/>
              </a:spcBef>
              <a:spcAft>
                <a:spcPct val="0"/>
              </a:spcAft>
              <a:buFontTx/>
              <a:buChar char="-"/>
              <a:defRPr/>
            </a:pPr>
            <a:r>
              <a:rPr kumimoji="1" lang="en-US" sz="1400" dirty="0" smtClean="0">
                <a:solidFill>
                  <a:srgbClr val="4C4948"/>
                </a:solidFill>
                <a:ea typeface="HGPｺﾞｼｯｸM"/>
              </a:rPr>
              <a:t>What is the desired result?</a:t>
            </a:r>
          </a:p>
          <a:p>
            <a:pPr marL="742950" lvl="1" indent="-285750" eaLnBrk="0" fontAlgn="base" hangingPunct="0">
              <a:spcBef>
                <a:spcPct val="20000"/>
              </a:spcBef>
              <a:spcAft>
                <a:spcPct val="0"/>
              </a:spcAft>
              <a:buFontTx/>
              <a:buChar char="-"/>
              <a:defRPr/>
            </a:pPr>
            <a:r>
              <a:rPr kumimoji="1" lang="en-US" sz="1400" dirty="0" smtClean="0">
                <a:solidFill>
                  <a:srgbClr val="4C4948"/>
                </a:solidFill>
                <a:ea typeface="HGPｺﾞｼｯｸM"/>
              </a:rPr>
              <a:t>What is the complexity and what are the options?</a:t>
            </a:r>
          </a:p>
          <a:p>
            <a:pPr marL="742950" lvl="1" indent="-285750" eaLnBrk="0" fontAlgn="base" hangingPunct="0">
              <a:spcBef>
                <a:spcPct val="20000"/>
              </a:spcBef>
              <a:spcAft>
                <a:spcPct val="0"/>
              </a:spcAft>
              <a:buFontTx/>
              <a:buChar char="-"/>
              <a:defRPr/>
            </a:pPr>
            <a:r>
              <a:rPr kumimoji="1" lang="en-US" sz="1400" dirty="0" smtClean="0">
                <a:solidFill>
                  <a:srgbClr val="4C4948"/>
                </a:solidFill>
                <a:ea typeface="HGPｺﾞｼｯｸM"/>
              </a:rPr>
              <a:t>What will it take to achieve success?</a:t>
            </a:r>
            <a:endParaRPr kumimoji="1" lang="en-US" sz="1400" dirty="0">
              <a:solidFill>
                <a:srgbClr val="4C4948"/>
              </a:solidFill>
              <a:ea typeface="HGPｺﾞｼｯｸM"/>
            </a:endParaRPr>
          </a:p>
          <a:p>
            <a:pPr marL="457200" marR="0" lvl="0" indent="-457200" defTabSz="914400" rtl="0" eaLnBrk="0" fontAlgn="base" latinLnBrk="0" hangingPunct="0">
              <a:lnSpc>
                <a:spcPct val="100000"/>
              </a:lnSpc>
              <a:spcBef>
                <a:spcPct val="20000"/>
              </a:spcBef>
              <a:spcAft>
                <a:spcPct val="0"/>
              </a:spcAft>
              <a:buClrTx/>
              <a:buSzTx/>
              <a:buFont typeface="+mj-lt"/>
              <a:buAutoNum type="arabicPeriod"/>
              <a:tabLst/>
              <a:defRPr/>
            </a:pPr>
            <a:endParaRPr kumimoji="1" lang="en-US" sz="1600" dirty="0" smtClean="0">
              <a:solidFill>
                <a:srgbClr val="4C4948"/>
              </a:solidFill>
              <a:latin typeface="Arial"/>
              <a:ea typeface="HGPｺﾞｼｯｸM"/>
            </a:endParaRPr>
          </a:p>
          <a:p>
            <a:pPr marL="457200" marR="0" lvl="0" indent="-457200" defTabSz="914400" rtl="0" eaLnBrk="0" fontAlgn="base" latinLnBrk="0" hangingPunct="0">
              <a:lnSpc>
                <a:spcPct val="100000"/>
              </a:lnSpc>
              <a:spcBef>
                <a:spcPct val="20000"/>
              </a:spcBef>
              <a:spcAft>
                <a:spcPct val="0"/>
              </a:spcAft>
              <a:buClrTx/>
              <a:buSzTx/>
              <a:buFont typeface="+mj-lt"/>
              <a:buAutoNum type="arabicPeriod"/>
              <a:tabLst/>
              <a:defRPr/>
            </a:pPr>
            <a:r>
              <a:rPr kumimoji="1" lang="en-US" sz="1600" b="1" dirty="0" smtClean="0">
                <a:solidFill>
                  <a:srgbClr val="4C4948"/>
                </a:solidFill>
                <a:latin typeface="Arial"/>
                <a:ea typeface="HGPｺﾞｼｯｸM"/>
              </a:rPr>
              <a:t>Organize</a:t>
            </a:r>
          </a:p>
          <a:p>
            <a:pPr marL="742950" lvl="1" indent="-285750" eaLnBrk="0" fontAlgn="base" hangingPunct="0">
              <a:spcBef>
                <a:spcPct val="20000"/>
              </a:spcBef>
              <a:spcAft>
                <a:spcPct val="0"/>
              </a:spcAft>
              <a:buFontTx/>
              <a:buChar char="-"/>
              <a:defRPr/>
            </a:pPr>
            <a:r>
              <a:rPr kumimoji="1" lang="en-US" sz="1400" dirty="0" smtClean="0">
                <a:solidFill>
                  <a:srgbClr val="4C4948"/>
                </a:solidFill>
                <a:latin typeface="Arial"/>
                <a:ea typeface="HGPｺﾞｼｯｸM"/>
              </a:rPr>
              <a:t>This is where the rubber hits the road and all the plans in the world are ineffective without organized and synchronized execution</a:t>
            </a:r>
          </a:p>
          <a:p>
            <a:pPr marL="1200150" lvl="2" indent="-285750" eaLnBrk="0" fontAlgn="base" hangingPunct="0">
              <a:spcBef>
                <a:spcPct val="20000"/>
              </a:spcBef>
              <a:spcAft>
                <a:spcPct val="0"/>
              </a:spcAft>
              <a:buFont typeface="Wingdings" charset="2"/>
              <a:buChar char="§"/>
              <a:defRPr/>
            </a:pPr>
            <a:r>
              <a:rPr kumimoji="1" lang="en-US" sz="1200" dirty="0" smtClean="0">
                <a:solidFill>
                  <a:srgbClr val="4C4948"/>
                </a:solidFill>
                <a:latin typeface="Arial"/>
                <a:ea typeface="HGPｺﾞｼｯｸM"/>
              </a:rPr>
              <a:t>Are the right people involved and do they understand their roles?</a:t>
            </a:r>
          </a:p>
          <a:p>
            <a:pPr marL="1200150" lvl="2" indent="-285750" eaLnBrk="0" fontAlgn="base" hangingPunct="0">
              <a:spcBef>
                <a:spcPct val="20000"/>
              </a:spcBef>
              <a:spcAft>
                <a:spcPct val="0"/>
              </a:spcAft>
              <a:buFont typeface="Wingdings" charset="2"/>
              <a:buChar char="§"/>
              <a:defRPr/>
            </a:pPr>
            <a:r>
              <a:rPr kumimoji="1" lang="en-US" sz="1200" dirty="0" smtClean="0">
                <a:solidFill>
                  <a:srgbClr val="4C4948"/>
                </a:solidFill>
                <a:latin typeface="Arial"/>
                <a:ea typeface="HGPｺﾞｼｯｸM"/>
              </a:rPr>
              <a:t>Are the right tools and processes in place?</a:t>
            </a:r>
          </a:p>
          <a:p>
            <a:pPr marL="1200150" lvl="2" indent="-285750" eaLnBrk="0" fontAlgn="base" hangingPunct="0">
              <a:spcBef>
                <a:spcPct val="20000"/>
              </a:spcBef>
              <a:spcAft>
                <a:spcPct val="0"/>
              </a:spcAft>
              <a:buFont typeface="Wingdings" charset="2"/>
              <a:buChar char="§"/>
              <a:defRPr/>
            </a:pPr>
            <a:r>
              <a:rPr kumimoji="1" lang="en-US" sz="1200" dirty="0" smtClean="0">
                <a:solidFill>
                  <a:srgbClr val="4C4948"/>
                </a:solidFill>
                <a:latin typeface="Arial"/>
                <a:ea typeface="HGPｺﾞｼｯｸM"/>
              </a:rPr>
              <a:t>It timing coordinated?</a:t>
            </a:r>
          </a:p>
          <a:p>
            <a:pPr marL="1200150" lvl="2" indent="-285750" eaLnBrk="0" fontAlgn="base" hangingPunct="0">
              <a:spcBef>
                <a:spcPct val="20000"/>
              </a:spcBef>
              <a:spcAft>
                <a:spcPct val="0"/>
              </a:spcAft>
              <a:buFont typeface="Wingdings" charset="2"/>
              <a:buChar char="§"/>
              <a:defRPr/>
            </a:pPr>
            <a:r>
              <a:rPr kumimoji="1" lang="en-US" sz="1200" dirty="0" smtClean="0">
                <a:solidFill>
                  <a:srgbClr val="4C4948"/>
                </a:solidFill>
                <a:latin typeface="Arial"/>
                <a:ea typeface="HGPｺﾞｼｯｸM"/>
              </a:rPr>
              <a:t>What happens when the task is accomplished?  Is there a hand-off?</a:t>
            </a:r>
          </a:p>
          <a:p>
            <a:pPr marL="1200150" lvl="2" indent="-285750" eaLnBrk="0" fontAlgn="base" hangingPunct="0">
              <a:spcBef>
                <a:spcPct val="20000"/>
              </a:spcBef>
              <a:spcAft>
                <a:spcPct val="0"/>
              </a:spcAft>
              <a:buFont typeface="Wingdings" charset="2"/>
              <a:buChar char="§"/>
              <a:defRPr/>
            </a:pPr>
            <a:endParaRPr kumimoji="1" lang="en-US" sz="1200" dirty="0" smtClean="0">
              <a:solidFill>
                <a:srgbClr val="4C4948"/>
              </a:solidFill>
              <a:latin typeface="Arial"/>
              <a:ea typeface="HGPｺﾞｼｯｸM"/>
            </a:endParaRPr>
          </a:p>
          <a:p>
            <a:pPr marL="742950" marR="0" lvl="1" indent="-285750" algn="l" defTabSz="914400" rtl="0" eaLnBrk="0" fontAlgn="base" latinLnBrk="0" hangingPunct="0">
              <a:lnSpc>
                <a:spcPct val="100000"/>
              </a:lnSpc>
              <a:spcBef>
                <a:spcPct val="20000"/>
              </a:spcBef>
              <a:spcAft>
                <a:spcPct val="0"/>
              </a:spcAft>
              <a:buClrTx/>
              <a:buSzTx/>
              <a:buFont typeface="Courier New" pitchFamily="49" charset="0"/>
              <a:buChar char="o"/>
              <a:tabLst/>
              <a:defRPr/>
            </a:pPr>
            <a:endParaRPr kumimoji="1" lang="en-US" sz="1400" b="0" i="0" u="none" strike="noStrike" kern="1200" cap="none" spc="0" normalizeH="0" baseline="0" noProof="0" dirty="0" smtClean="0">
              <a:ln>
                <a:noFill/>
              </a:ln>
              <a:solidFill>
                <a:srgbClr val="4C4948"/>
              </a:solidFill>
              <a:effectLst/>
              <a:uLnTx/>
              <a:uFillTx/>
              <a:latin typeface="Arial"/>
              <a:ea typeface="HGPｺﾞｼｯｸM"/>
              <a:cs typeface="+mn-cs"/>
            </a:endParaRPr>
          </a:p>
        </p:txBody>
      </p:sp>
      <p:pic>
        <p:nvPicPr>
          <p:cNvPr id="2" name="Picture 1" descr="Plan.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56347" y="683120"/>
            <a:ext cx="3206653" cy="1374280"/>
          </a:xfrm>
          <a:prstGeom prst="rect">
            <a:avLst/>
          </a:prstGeom>
        </p:spPr>
      </p:pic>
      <p:pic>
        <p:nvPicPr>
          <p:cNvPr id="3" name="Picture 2" descr="Plan options.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69619" y="3797301"/>
            <a:ext cx="1393181" cy="927099"/>
          </a:xfrm>
          <a:prstGeom prst="rect">
            <a:avLst/>
          </a:prstGeom>
        </p:spPr>
      </p:pic>
    </p:spTree>
    <p:extLst>
      <p:ext uri="{BB962C8B-B14F-4D97-AF65-F5344CB8AC3E}">
        <p14:creationId xmlns:p14="http://schemas.microsoft.com/office/powerpoint/2010/main" val="8770891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laceholder 1"/>
          <p:cNvSpPr txBox="1">
            <a:spLocks/>
          </p:cNvSpPr>
          <p:nvPr/>
        </p:nvSpPr>
        <p:spPr>
          <a:xfrm>
            <a:off x="457200" y="304800"/>
            <a:ext cx="8229600" cy="1447800"/>
          </a:xfrm>
          <a:prstGeom prst="rect">
            <a:avLst/>
          </a:prstGeom>
        </p:spPr>
        <p:txBody>
          <a:bodyPr vert="horz" lIns="91440" tIns="45720" rIns="91440" bIns="45720" rtlCol="0" anchor="ctr">
            <a:normAutofit/>
          </a:bodyPr>
          <a:lstStyle/>
          <a:p>
            <a:pPr lvl="0">
              <a:spcBef>
                <a:spcPct val="0"/>
              </a:spcBef>
              <a:defRPr/>
            </a:pPr>
            <a:r>
              <a:rPr lang="en-US" sz="3200" b="1" dirty="0" smtClean="0">
                <a:solidFill>
                  <a:srgbClr val="782327"/>
                </a:solidFill>
              </a:rPr>
              <a:t>Management</a:t>
            </a:r>
          </a:p>
          <a:p>
            <a:pPr lvl="0">
              <a:spcBef>
                <a:spcPct val="0"/>
              </a:spcBef>
              <a:defRPr/>
            </a:pPr>
            <a:r>
              <a:rPr lang="en-US" sz="2800" dirty="0" smtClean="0">
                <a:solidFill>
                  <a:srgbClr val="782327"/>
                </a:solidFill>
              </a:rPr>
              <a:t>Basic management skills (2/2)</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コンテンツ プレースホルダー 2"/>
          <p:cNvSpPr txBox="1">
            <a:spLocks/>
          </p:cNvSpPr>
          <p:nvPr/>
        </p:nvSpPr>
        <p:spPr bwMode="auto">
          <a:xfrm>
            <a:off x="457200" y="1600200"/>
            <a:ext cx="80772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85000" lnSpcReduction="10000"/>
          </a:bodyPr>
          <a:lstStyle/>
          <a:p>
            <a:pPr lvl="2" eaLnBrk="0" fontAlgn="base" hangingPunct="0">
              <a:spcBef>
                <a:spcPct val="20000"/>
              </a:spcBef>
              <a:spcAft>
                <a:spcPct val="0"/>
              </a:spcAft>
              <a:defRPr/>
            </a:pPr>
            <a:endParaRPr kumimoji="1" lang="en-US" sz="1600" dirty="0" smtClean="0">
              <a:solidFill>
                <a:srgbClr val="4C4948"/>
              </a:solidFill>
              <a:latin typeface="Arial"/>
              <a:ea typeface="HGPｺﾞｼｯｸM"/>
            </a:endParaRPr>
          </a:p>
          <a:p>
            <a:pPr lvl="0" eaLnBrk="0" fontAlgn="base" hangingPunct="0">
              <a:spcBef>
                <a:spcPct val="20000"/>
              </a:spcBef>
              <a:spcAft>
                <a:spcPct val="0"/>
              </a:spcAft>
              <a:defRPr/>
            </a:pPr>
            <a:r>
              <a:rPr kumimoji="1" lang="en-US" sz="2000" b="1" dirty="0" smtClean="0">
                <a:solidFill>
                  <a:srgbClr val="4C4948"/>
                </a:solidFill>
                <a:ea typeface="HGPｺﾞｼｯｸM"/>
              </a:rPr>
              <a:t>3.  Direct</a:t>
            </a:r>
          </a:p>
          <a:p>
            <a:pPr marL="742950" lvl="1" indent="-285750" eaLnBrk="0" fontAlgn="base" hangingPunct="0">
              <a:spcBef>
                <a:spcPct val="20000"/>
              </a:spcBef>
              <a:spcAft>
                <a:spcPct val="0"/>
              </a:spcAft>
              <a:buFontTx/>
              <a:buChar char="-"/>
              <a:defRPr/>
            </a:pPr>
            <a:r>
              <a:rPr kumimoji="1" lang="en-US" dirty="0" smtClean="0">
                <a:solidFill>
                  <a:srgbClr val="4C4948"/>
                </a:solidFill>
                <a:ea typeface="HGPｺﾞｼｯｸM"/>
              </a:rPr>
              <a:t>Once the planning and organization is completed and the project begins, the role of the manager turns to orchestrating flawless execution by and of:</a:t>
            </a:r>
            <a:endParaRPr kumimoji="1" lang="en-US" dirty="0">
              <a:solidFill>
                <a:srgbClr val="4C4948"/>
              </a:solidFill>
              <a:ea typeface="HGPｺﾞｼｯｸM"/>
            </a:endParaRPr>
          </a:p>
          <a:p>
            <a:pPr marL="1200150" lvl="2" indent="-285750" eaLnBrk="0" fontAlgn="base" hangingPunct="0">
              <a:spcBef>
                <a:spcPct val="20000"/>
              </a:spcBef>
              <a:spcAft>
                <a:spcPct val="0"/>
              </a:spcAft>
              <a:buFont typeface="Wingdings" charset="2"/>
              <a:buChar char="§"/>
              <a:defRPr/>
            </a:pPr>
            <a:r>
              <a:rPr kumimoji="1" lang="en-US" sz="1600" dirty="0" smtClean="0">
                <a:solidFill>
                  <a:srgbClr val="4C4948"/>
                </a:solidFill>
                <a:ea typeface="HGPｺﾞｼｯｸM"/>
              </a:rPr>
              <a:t>People</a:t>
            </a:r>
          </a:p>
          <a:p>
            <a:pPr marL="1200150" lvl="2" indent="-285750" eaLnBrk="0" fontAlgn="base" hangingPunct="0">
              <a:spcBef>
                <a:spcPct val="20000"/>
              </a:spcBef>
              <a:spcAft>
                <a:spcPct val="0"/>
              </a:spcAft>
              <a:buFont typeface="Wingdings" charset="2"/>
              <a:buChar char="§"/>
              <a:defRPr/>
            </a:pPr>
            <a:r>
              <a:rPr kumimoji="1" lang="en-US" sz="1600" dirty="0" smtClean="0">
                <a:solidFill>
                  <a:srgbClr val="4C4948"/>
                </a:solidFill>
                <a:ea typeface="HGPｺﾞｼｯｸM"/>
              </a:rPr>
              <a:t>Systems</a:t>
            </a:r>
            <a:endParaRPr kumimoji="1" lang="en-US" sz="1600" dirty="0">
              <a:solidFill>
                <a:srgbClr val="4C4948"/>
              </a:solidFill>
              <a:ea typeface="HGPｺﾞｼｯｸM"/>
            </a:endParaRPr>
          </a:p>
          <a:p>
            <a:pPr marL="1200150" lvl="2" indent="-285750" eaLnBrk="0" fontAlgn="base" hangingPunct="0">
              <a:spcBef>
                <a:spcPct val="20000"/>
              </a:spcBef>
              <a:spcAft>
                <a:spcPct val="0"/>
              </a:spcAft>
              <a:buFont typeface="Wingdings" charset="2"/>
              <a:buChar char="§"/>
              <a:defRPr/>
            </a:pPr>
            <a:r>
              <a:rPr kumimoji="1" lang="en-US" sz="1600" dirty="0" smtClean="0">
                <a:solidFill>
                  <a:srgbClr val="4C4948"/>
                </a:solidFill>
                <a:ea typeface="HGPｺﾞｼｯｸM"/>
              </a:rPr>
              <a:t>Timing</a:t>
            </a:r>
          </a:p>
          <a:p>
            <a:pPr marL="1200150" lvl="2" indent="-285750" eaLnBrk="0" fontAlgn="base" hangingPunct="0">
              <a:spcBef>
                <a:spcPct val="20000"/>
              </a:spcBef>
              <a:spcAft>
                <a:spcPct val="0"/>
              </a:spcAft>
              <a:buFont typeface="Wingdings" charset="2"/>
              <a:buChar char="§"/>
              <a:defRPr/>
            </a:pPr>
            <a:endParaRPr kumimoji="1" lang="en-US" sz="1600" dirty="0" smtClean="0">
              <a:solidFill>
                <a:srgbClr val="4C4948"/>
              </a:solidFill>
              <a:ea typeface="HGPｺﾞｼｯｸM"/>
            </a:endParaRPr>
          </a:p>
          <a:p>
            <a:pPr marL="1200150" lvl="2" indent="-285750" eaLnBrk="0" fontAlgn="base" hangingPunct="0">
              <a:spcBef>
                <a:spcPct val="20000"/>
              </a:spcBef>
              <a:spcAft>
                <a:spcPct val="0"/>
              </a:spcAft>
              <a:buFont typeface="Wingdings" charset="2"/>
              <a:buChar char="§"/>
              <a:defRPr/>
            </a:pPr>
            <a:endParaRPr kumimoji="1" lang="en-US" sz="1600" dirty="0">
              <a:solidFill>
                <a:srgbClr val="4C4948"/>
              </a:solidFill>
              <a:ea typeface="HGPｺﾞｼｯｸM"/>
            </a:endParaRPr>
          </a:p>
          <a:p>
            <a:pPr marL="1200150" lvl="2" indent="-285750" eaLnBrk="0" fontAlgn="base" hangingPunct="0">
              <a:spcBef>
                <a:spcPct val="20000"/>
              </a:spcBef>
              <a:spcAft>
                <a:spcPct val="0"/>
              </a:spcAft>
              <a:buFont typeface="Wingdings" charset="2"/>
              <a:buChar char="§"/>
              <a:defRPr/>
            </a:pPr>
            <a:endParaRPr kumimoji="1" lang="en-US" sz="1600" dirty="0" smtClean="0">
              <a:solidFill>
                <a:srgbClr val="4C4948"/>
              </a:solidFill>
              <a:ea typeface="HGPｺﾞｼｯｸM"/>
            </a:endParaRPr>
          </a:p>
          <a:p>
            <a:pPr marL="1200150" lvl="2" indent="-285750" eaLnBrk="0" fontAlgn="base" hangingPunct="0">
              <a:spcBef>
                <a:spcPct val="20000"/>
              </a:spcBef>
              <a:spcAft>
                <a:spcPct val="0"/>
              </a:spcAft>
              <a:buFont typeface="Wingdings" charset="2"/>
              <a:buChar char="§"/>
              <a:defRPr/>
            </a:pPr>
            <a:endParaRPr kumimoji="1" lang="en-US" sz="1600" dirty="0" smtClean="0">
              <a:solidFill>
                <a:srgbClr val="4C4948"/>
              </a:solidFill>
              <a:ea typeface="HGPｺﾞｼｯｸM"/>
            </a:endParaRPr>
          </a:p>
          <a:p>
            <a:pPr eaLnBrk="0" fontAlgn="base" hangingPunct="0">
              <a:spcBef>
                <a:spcPct val="20000"/>
              </a:spcBef>
              <a:spcAft>
                <a:spcPct val="0"/>
              </a:spcAft>
              <a:defRPr/>
            </a:pPr>
            <a:r>
              <a:rPr kumimoji="1" lang="en-US" sz="2000" b="1" dirty="0" smtClean="0">
                <a:solidFill>
                  <a:srgbClr val="4C4948"/>
                </a:solidFill>
                <a:ea typeface="HGPｺﾞｼｯｸM"/>
              </a:rPr>
              <a:t>4.  Monitor</a:t>
            </a:r>
          </a:p>
          <a:p>
            <a:pPr marL="742950" lvl="1" indent="-285750" eaLnBrk="0" fontAlgn="base" hangingPunct="0">
              <a:spcBef>
                <a:spcPct val="20000"/>
              </a:spcBef>
              <a:spcAft>
                <a:spcPct val="0"/>
              </a:spcAft>
              <a:buFontTx/>
              <a:buChar char="-"/>
              <a:defRPr/>
            </a:pPr>
            <a:r>
              <a:rPr kumimoji="1" lang="en-US" dirty="0" smtClean="0">
                <a:solidFill>
                  <a:srgbClr val="4C4948"/>
                </a:solidFill>
                <a:ea typeface="HGPｺﾞｼｯｸM"/>
              </a:rPr>
              <a:t>Checking on the project on a regular basis via systematic review of each step is important because issues arise.  This is where you are able to determine whether you could operate on your optimal plan to over-deliver or engage alternative options when problems arise.</a:t>
            </a:r>
            <a:endParaRPr kumimoji="1" lang="en-US" dirty="0">
              <a:solidFill>
                <a:srgbClr val="4C4948"/>
              </a:solidFill>
              <a:ea typeface="HGPｺﾞｼｯｸM"/>
            </a:endParaRPr>
          </a:p>
          <a:p>
            <a:pPr marL="1200150" lvl="2" indent="-285750" eaLnBrk="0" fontAlgn="base" hangingPunct="0">
              <a:spcBef>
                <a:spcPct val="20000"/>
              </a:spcBef>
              <a:spcAft>
                <a:spcPct val="0"/>
              </a:spcAft>
              <a:buFont typeface="Wingdings" charset="2"/>
              <a:buChar char="§"/>
              <a:defRPr/>
            </a:pPr>
            <a:r>
              <a:rPr kumimoji="1" lang="en-US" sz="1600" dirty="0" smtClean="0">
                <a:solidFill>
                  <a:srgbClr val="4C4948"/>
                </a:solidFill>
                <a:ea typeface="HGPｺﾞｼｯｸM"/>
              </a:rPr>
              <a:t>Tracking</a:t>
            </a:r>
            <a:endParaRPr kumimoji="1" lang="en-US" sz="1600" dirty="0">
              <a:solidFill>
                <a:srgbClr val="4C4948"/>
              </a:solidFill>
              <a:ea typeface="HGPｺﾞｼｯｸM"/>
            </a:endParaRPr>
          </a:p>
          <a:p>
            <a:pPr marL="1200150" lvl="2" indent="-285750" eaLnBrk="0" fontAlgn="base" hangingPunct="0">
              <a:spcBef>
                <a:spcPct val="20000"/>
              </a:spcBef>
              <a:spcAft>
                <a:spcPct val="0"/>
              </a:spcAft>
              <a:buFont typeface="Wingdings" charset="2"/>
              <a:buChar char="§"/>
              <a:defRPr/>
            </a:pPr>
            <a:r>
              <a:rPr kumimoji="1" lang="en-US" sz="1600" dirty="0" smtClean="0">
                <a:solidFill>
                  <a:srgbClr val="4C4948"/>
                </a:solidFill>
                <a:ea typeface="HGPｺﾞｼｯｸM"/>
              </a:rPr>
              <a:t>Trouble-shooting</a:t>
            </a:r>
          </a:p>
          <a:p>
            <a:pPr marL="1200150" lvl="2" indent="-285750" eaLnBrk="0" fontAlgn="base" hangingPunct="0">
              <a:spcBef>
                <a:spcPct val="20000"/>
              </a:spcBef>
              <a:spcAft>
                <a:spcPct val="0"/>
              </a:spcAft>
              <a:buFont typeface="Wingdings" charset="2"/>
              <a:buChar char="§"/>
              <a:defRPr/>
            </a:pPr>
            <a:r>
              <a:rPr kumimoji="1" lang="en-US" sz="1600" b="0" i="0" u="none" strike="noStrike" kern="1200" cap="none" spc="0" normalizeH="0" baseline="0" noProof="0" dirty="0" smtClean="0">
                <a:ln>
                  <a:noFill/>
                </a:ln>
                <a:solidFill>
                  <a:srgbClr val="4C4948"/>
                </a:solidFill>
                <a:effectLst/>
                <a:uLnTx/>
                <a:uFillTx/>
                <a:latin typeface="Arial"/>
                <a:ea typeface="HGPｺﾞｼｯｸM"/>
                <a:cs typeface="+mn-cs"/>
              </a:rPr>
              <a:t>Tweaking</a:t>
            </a:r>
          </a:p>
          <a:p>
            <a:pPr marL="1200150" lvl="2" indent="-285750" eaLnBrk="0" fontAlgn="base" hangingPunct="0">
              <a:spcBef>
                <a:spcPct val="20000"/>
              </a:spcBef>
              <a:spcAft>
                <a:spcPct val="0"/>
              </a:spcAft>
              <a:buFont typeface="Wingdings" charset="2"/>
              <a:buChar char="§"/>
              <a:defRPr/>
            </a:pPr>
            <a:r>
              <a:rPr kumimoji="1" lang="en-US" sz="1600" dirty="0" smtClean="0">
                <a:solidFill>
                  <a:srgbClr val="4C4948"/>
                </a:solidFill>
                <a:latin typeface="Arial"/>
                <a:ea typeface="HGPｺﾞｼｯｸM"/>
              </a:rPr>
              <a:t>Motivating</a:t>
            </a:r>
          </a:p>
          <a:p>
            <a:pPr marL="1200150" lvl="2" indent="-285750" eaLnBrk="0" fontAlgn="base" hangingPunct="0">
              <a:spcBef>
                <a:spcPct val="20000"/>
              </a:spcBef>
              <a:spcAft>
                <a:spcPct val="0"/>
              </a:spcAft>
              <a:buFont typeface="Wingdings" charset="2"/>
              <a:buChar char="§"/>
              <a:defRPr/>
            </a:pPr>
            <a:r>
              <a:rPr kumimoji="1" lang="en-US" sz="1600" b="0" i="0" u="none" strike="noStrike" kern="1200" cap="none" spc="0" normalizeH="0" baseline="0" noProof="0" dirty="0" smtClean="0">
                <a:ln>
                  <a:noFill/>
                </a:ln>
                <a:solidFill>
                  <a:srgbClr val="4C4948"/>
                </a:solidFill>
                <a:effectLst/>
                <a:uLnTx/>
                <a:uFillTx/>
                <a:latin typeface="Arial"/>
                <a:ea typeface="HGPｺﾞｼｯｸM"/>
                <a:cs typeface="+mn-cs"/>
              </a:rPr>
              <a:t>Encouraging</a:t>
            </a:r>
          </a:p>
          <a:p>
            <a:pPr marL="1200150" lvl="2" indent="-285750" eaLnBrk="0" fontAlgn="base" hangingPunct="0">
              <a:spcBef>
                <a:spcPct val="20000"/>
              </a:spcBef>
              <a:spcAft>
                <a:spcPct val="0"/>
              </a:spcAft>
              <a:buFont typeface="Wingdings" charset="2"/>
              <a:buChar char="§"/>
              <a:defRPr/>
            </a:pPr>
            <a:endParaRPr kumimoji="1" lang="en-US" sz="2000" b="0" i="0" u="none" strike="noStrike" kern="1200" cap="none" spc="0" normalizeH="0" baseline="0" noProof="0" dirty="0" smtClean="0">
              <a:ln>
                <a:noFill/>
              </a:ln>
              <a:solidFill>
                <a:srgbClr val="FF0000"/>
              </a:solidFill>
              <a:effectLst/>
              <a:uLnTx/>
              <a:uFillTx/>
              <a:latin typeface="Arial"/>
              <a:ea typeface="HGPｺﾞｼｯｸM"/>
              <a:cs typeface="+mn-cs"/>
            </a:endParaRPr>
          </a:p>
          <a:p>
            <a:pPr marL="742950" marR="0" lvl="1" indent="-285750" algn="l" defTabSz="914400" rtl="0" eaLnBrk="0" fontAlgn="base" latinLnBrk="0" hangingPunct="0">
              <a:lnSpc>
                <a:spcPct val="100000"/>
              </a:lnSpc>
              <a:spcBef>
                <a:spcPct val="20000"/>
              </a:spcBef>
              <a:spcAft>
                <a:spcPct val="0"/>
              </a:spcAft>
              <a:buClrTx/>
              <a:buSzTx/>
              <a:buFont typeface="Courier New" pitchFamily="49" charset="0"/>
              <a:buChar char="o"/>
              <a:tabLst/>
              <a:defRPr/>
            </a:pPr>
            <a:endParaRPr kumimoji="1" lang="en-US" sz="1800" b="0" i="0" u="none" strike="noStrike" kern="1200" cap="none" spc="0" normalizeH="0" baseline="0" noProof="0" dirty="0" smtClean="0">
              <a:ln>
                <a:noFill/>
              </a:ln>
              <a:solidFill>
                <a:srgbClr val="4C4948"/>
              </a:solidFill>
              <a:effectLst/>
              <a:uLnTx/>
              <a:uFillTx/>
              <a:latin typeface="Arial"/>
              <a:ea typeface="HGPｺﾞｼｯｸM"/>
              <a:cs typeface="+mn-cs"/>
            </a:endParaRPr>
          </a:p>
          <a:p>
            <a:pPr marL="742950" marR="0" lvl="1" indent="-285750" algn="l" defTabSz="914400" rtl="0" eaLnBrk="0" fontAlgn="base" latinLnBrk="0" hangingPunct="0">
              <a:lnSpc>
                <a:spcPct val="100000"/>
              </a:lnSpc>
              <a:spcBef>
                <a:spcPct val="20000"/>
              </a:spcBef>
              <a:spcAft>
                <a:spcPct val="0"/>
              </a:spcAft>
              <a:buClrTx/>
              <a:buSzTx/>
              <a:buFont typeface="Courier New" pitchFamily="49" charset="0"/>
              <a:buChar char="o"/>
              <a:tabLst/>
              <a:defRPr/>
            </a:pPr>
            <a:endParaRPr kumimoji="1" lang="en-US" sz="1800" b="0" i="0" u="none" strike="noStrike" kern="1200" cap="none" spc="0" normalizeH="0" baseline="0" noProof="0" dirty="0" smtClean="0">
              <a:ln>
                <a:noFill/>
              </a:ln>
              <a:solidFill>
                <a:srgbClr val="4C4948"/>
              </a:solidFill>
              <a:effectLst/>
              <a:uLnTx/>
              <a:uFillTx/>
              <a:latin typeface="Arial"/>
              <a:ea typeface="HGPｺﾞｼｯｸM"/>
              <a:cs typeface="+mn-cs"/>
            </a:endParaRPr>
          </a:p>
        </p:txBody>
      </p:sp>
      <p:pic>
        <p:nvPicPr>
          <p:cNvPr id="2" name="Picture 1" descr="Plan-Do-Act-Check.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76600" y="2719536"/>
            <a:ext cx="2238080" cy="1676400"/>
          </a:xfrm>
          <a:prstGeom prst="rect">
            <a:avLst/>
          </a:prstGeom>
        </p:spPr>
      </p:pic>
    </p:spTree>
    <p:extLst>
      <p:ext uri="{BB962C8B-B14F-4D97-AF65-F5344CB8AC3E}">
        <p14:creationId xmlns:p14="http://schemas.microsoft.com/office/powerpoint/2010/main" val="12500364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Placeholder 1"/>
          <p:cNvSpPr txBox="1">
            <a:spLocks/>
          </p:cNvSpPr>
          <p:nvPr/>
        </p:nvSpPr>
        <p:spPr>
          <a:xfrm>
            <a:off x="457200" y="304800"/>
            <a:ext cx="8229600" cy="1447800"/>
          </a:xfrm>
          <a:prstGeom prst="rect">
            <a:avLst/>
          </a:prstGeom>
        </p:spPr>
        <p:txBody>
          <a:bodyPr vert="horz" lIns="91440" tIns="45720" rIns="91440" bIns="45720" rtlCol="0" anchor="ctr">
            <a:normAutofit/>
          </a:bodyPr>
          <a:lstStyle/>
          <a:p>
            <a:pPr lvl="0">
              <a:spcBef>
                <a:spcPct val="0"/>
              </a:spcBef>
              <a:defRPr/>
            </a:pPr>
            <a:r>
              <a:rPr lang="en-US" sz="3200" b="1" dirty="0" smtClean="0">
                <a:solidFill>
                  <a:srgbClr val="782327"/>
                </a:solidFill>
              </a:rPr>
              <a:t>Management</a:t>
            </a:r>
          </a:p>
          <a:p>
            <a:pPr lvl="0">
              <a:spcBef>
                <a:spcPct val="0"/>
              </a:spcBef>
              <a:defRPr/>
            </a:pPr>
            <a:r>
              <a:rPr lang="en-US" sz="2800" dirty="0" smtClean="0">
                <a:solidFill>
                  <a:srgbClr val="782327"/>
                </a:solidFill>
              </a:rPr>
              <a:t>Skills gained at graduate school/</a:t>
            </a:r>
            <a:r>
              <a:rPr lang="en-US" sz="2800" dirty="0" err="1" smtClean="0">
                <a:solidFill>
                  <a:srgbClr val="782327"/>
                </a:solidFill>
              </a:rPr>
              <a:t>postdoc</a:t>
            </a:r>
            <a:r>
              <a:rPr lang="en-US" sz="2800" dirty="0" smtClean="0">
                <a:solidFill>
                  <a:srgbClr val="782327"/>
                </a:solidFill>
              </a:rPr>
              <a:t> fellowship</a:t>
            </a:r>
            <a:endParaRPr lang="en-US" sz="4000" dirty="0"/>
          </a:p>
        </p:txBody>
      </p:sp>
      <p:sp>
        <p:nvSpPr>
          <p:cNvPr id="4" name="Content Placeholder 2"/>
          <p:cNvSpPr txBox="1">
            <a:spLocks/>
          </p:cNvSpPr>
          <p:nvPr/>
        </p:nvSpPr>
        <p:spPr>
          <a:xfrm>
            <a:off x="385641" y="1905000"/>
            <a:ext cx="8324514" cy="3343013"/>
          </a:xfrm>
          <a:prstGeom prst="rect">
            <a:avLst/>
          </a:prstGeom>
        </p:spPr>
        <p:txBody>
          <a:bodyPr vert="horz" lIns="0" tIns="0" rIns="0" bIns="0" rtlCol="0">
            <a:noAutofit/>
          </a:bodyPr>
          <a:lstStyle/>
          <a:p>
            <a:pPr lvl="1">
              <a:spcBef>
                <a:spcPct val="20000"/>
              </a:spcBef>
              <a:buFont typeface="Arial" pitchFamily="34" charset="0"/>
              <a:buChar char="•"/>
            </a:pPr>
            <a:r>
              <a:rPr lang="en-US" sz="2400" dirty="0" smtClean="0"/>
              <a:t>  Work effectively under pressure with deadlines</a:t>
            </a:r>
          </a:p>
          <a:p>
            <a:pPr lvl="1">
              <a:spcBef>
                <a:spcPct val="20000"/>
              </a:spcBef>
              <a:buFont typeface="Arial" pitchFamily="34" charset="0"/>
              <a:buChar char="•"/>
            </a:pPr>
            <a:r>
              <a:rPr lang="en-US" sz="2400" dirty="0" smtClean="0"/>
              <a:t>  Comprehend new material and subject matter quickly</a:t>
            </a:r>
          </a:p>
          <a:p>
            <a:pPr lvl="1">
              <a:spcBef>
                <a:spcPct val="20000"/>
              </a:spcBef>
              <a:buFont typeface="Arial" pitchFamily="34" charset="0"/>
              <a:buChar char="•"/>
            </a:pPr>
            <a:r>
              <a:rPr lang="en-US" sz="2400" dirty="0" smtClean="0"/>
              <a:t>  Work effectively with limited supervision</a:t>
            </a:r>
          </a:p>
          <a:p>
            <a:pPr lvl="1">
              <a:spcBef>
                <a:spcPct val="20000"/>
              </a:spcBef>
              <a:buFont typeface="Arial" pitchFamily="34" charset="0"/>
              <a:buChar char="•"/>
            </a:pPr>
            <a:r>
              <a:rPr lang="en-US" sz="2400" dirty="0" smtClean="0"/>
              <a:t>  Manage projects from beginning to end</a:t>
            </a:r>
          </a:p>
          <a:p>
            <a:pPr lvl="1">
              <a:spcBef>
                <a:spcPct val="20000"/>
              </a:spcBef>
              <a:buFont typeface="Arial" pitchFamily="34" charset="0"/>
              <a:buChar char="•"/>
            </a:pPr>
            <a:r>
              <a:rPr lang="en-US" sz="2400" dirty="0" smtClean="0"/>
              <a:t>  Identify goals and/or tasks to be accomplished and a 	realistic timeline for completion</a:t>
            </a:r>
          </a:p>
          <a:p>
            <a:pPr lvl="1">
              <a:spcBef>
                <a:spcPct val="20000"/>
              </a:spcBef>
              <a:buFont typeface="Arial" pitchFamily="34" charset="0"/>
              <a:buChar char="•"/>
            </a:pPr>
            <a:r>
              <a:rPr lang="en-US" sz="2400" dirty="0" smtClean="0"/>
              <a:t>  Prioritize tasks while anticipating potential problems</a:t>
            </a:r>
          </a:p>
          <a:p>
            <a:pPr lvl="1">
              <a:spcBef>
                <a:spcPct val="20000"/>
              </a:spcBef>
              <a:buFont typeface="Arial" pitchFamily="34" charset="0"/>
              <a:buChar char="•"/>
            </a:pPr>
            <a:r>
              <a:rPr lang="en-US" sz="2400" dirty="0" smtClean="0"/>
              <a:t>  Maintain flexibility in the face of changing circumstances</a:t>
            </a:r>
          </a:p>
          <a:p>
            <a:pPr lvl="1">
              <a:spcBef>
                <a:spcPct val="20000"/>
              </a:spcBef>
              <a:buFont typeface="Arial" pitchFamily="34" charset="0"/>
              <a:buChar char="•"/>
            </a:pPr>
            <a:endParaRPr lang="en-US" sz="2400" dirty="0" smtClean="0"/>
          </a:p>
        </p:txBody>
      </p:sp>
      <p:sp>
        <p:nvSpPr>
          <p:cNvPr id="5" name="Rectangle 4"/>
          <p:cNvSpPr/>
          <p:nvPr/>
        </p:nvSpPr>
        <p:spPr>
          <a:xfrm>
            <a:off x="1295400" y="6248400"/>
            <a:ext cx="5410200" cy="307777"/>
          </a:xfrm>
          <a:prstGeom prst="rect">
            <a:avLst/>
          </a:prstGeom>
        </p:spPr>
        <p:txBody>
          <a:bodyPr wrap="square">
            <a:spAutoFit/>
          </a:bodyPr>
          <a:lstStyle/>
          <a:p>
            <a:r>
              <a:rPr lang="en-US" sz="1400" dirty="0" smtClean="0"/>
              <a:t>https://careercenter.umich.edu/article/phd-transferable-skills</a:t>
            </a:r>
            <a:endParaRPr lang="en-US" sz="1400" dirty="0"/>
          </a:p>
        </p:txBody>
      </p:sp>
    </p:spTree>
    <p:extLst>
      <p:ext uri="{BB962C8B-B14F-4D97-AF65-F5344CB8AC3E}">
        <p14:creationId xmlns:p14="http://schemas.microsoft.com/office/powerpoint/2010/main" val="1533354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Placeholder 1"/>
          <p:cNvSpPr txBox="1">
            <a:spLocks/>
          </p:cNvSpPr>
          <p:nvPr/>
        </p:nvSpPr>
        <p:spPr>
          <a:xfrm>
            <a:off x="4572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rgbClr val="782327"/>
                </a:solidFill>
                <a:latin typeface="+mj-lt"/>
                <a:ea typeface="+mj-ea"/>
                <a:cs typeface="+mj-cs"/>
              </a:rPr>
              <a:t>Core Competencies</a:t>
            </a:r>
            <a:endParaRPr lang="en-US" sz="3200" b="1" dirty="0">
              <a:solidFill>
                <a:srgbClr val="782327"/>
              </a:solidFill>
              <a:latin typeface="+mj-lt"/>
              <a:ea typeface="+mj-ea"/>
              <a:cs typeface="+mj-cs"/>
            </a:endParaRPr>
          </a:p>
        </p:txBody>
      </p:sp>
      <p:sp>
        <p:nvSpPr>
          <p:cNvPr id="10" name="Text Placeholder 2"/>
          <p:cNvSpPr txBox="1">
            <a:spLocks/>
          </p:cNvSpPr>
          <p:nvPr/>
        </p:nvSpPr>
        <p:spPr>
          <a:xfrm>
            <a:off x="381000" y="1371600"/>
            <a:ext cx="8305800" cy="4267200"/>
          </a:xfrm>
          <a:prstGeom prst="rect">
            <a:avLst/>
          </a:prstGeom>
        </p:spPr>
        <p:txBody>
          <a:bodyPr vert="horz" lIns="91440" tIns="45720" rIns="91440" bIns="45720" rtlCol="0">
            <a:noAutofit/>
          </a:bodyPr>
          <a:lstStyle/>
          <a:p>
            <a:pPr>
              <a:buFont typeface="Arial" pitchFamily="34" charset="0"/>
              <a:buChar char="•"/>
            </a:pPr>
            <a:r>
              <a:rPr lang="en-US" sz="2000" dirty="0" smtClean="0"/>
              <a:t>  Leadership, management and building effective teams are critical roles (Core Competencies) for (</a:t>
            </a:r>
            <a:r>
              <a:rPr lang="en-US" sz="2000" dirty="0" err="1" smtClean="0"/>
              <a:t>neuro</a:t>
            </a:r>
            <a:r>
              <a:rPr lang="en-US" sz="2000" dirty="0" smtClean="0"/>
              <a:t>)scientists and principal investigators now and in the future.</a:t>
            </a:r>
          </a:p>
          <a:p>
            <a:endParaRPr lang="en-US" sz="2000" dirty="0" smtClean="0"/>
          </a:p>
          <a:p>
            <a:pPr>
              <a:buFont typeface="Arial" pitchFamily="34" charset="0"/>
              <a:buChar char="•"/>
            </a:pPr>
            <a:r>
              <a:rPr lang="en-US" sz="2000" dirty="0" smtClean="0"/>
              <a:t>  According to the National Postdoctoral Association in addition to becoming a subject matter expert and achieving independence during a postdoctoral fellowship, six additional core competencies, including “</a:t>
            </a:r>
            <a:r>
              <a:rPr lang="en-US" sz="2000" i="1" dirty="0" smtClean="0"/>
              <a:t>Leadership and Management Skills</a:t>
            </a:r>
            <a:r>
              <a:rPr lang="en-US" sz="2000" dirty="0" smtClean="0"/>
              <a:t>”, should be gained during this period.  </a:t>
            </a:r>
          </a:p>
          <a:p>
            <a:endParaRPr lang="en-US" sz="2000" dirty="0" smtClean="0"/>
          </a:p>
          <a:p>
            <a:pPr>
              <a:buFont typeface="Arial" pitchFamily="34" charset="0"/>
              <a:buChar char="•"/>
            </a:pPr>
            <a:r>
              <a:rPr lang="en-US" sz="2000" dirty="0" smtClean="0"/>
              <a:t>  The aim of this short presentation is to expose participants to effective leadership and management styles, as well as what makes high performing teams</a:t>
            </a:r>
            <a:endParaRPr lang="en-US" sz="1200" dirty="0" smtClean="0">
              <a:solidFill>
                <a:srgbClr val="0070C0"/>
              </a:solidFill>
            </a:endParaRPr>
          </a:p>
          <a:p>
            <a:pPr marL="2171700" lvl="4" indent="-342900">
              <a:spcBef>
                <a:spcPct val="20000"/>
              </a:spcBef>
              <a:buFont typeface="Wingdings" pitchFamily="2" charset="2"/>
              <a:buChar char="ü"/>
              <a:defRPr/>
            </a:pPr>
            <a:endParaRPr kumimoji="0" lang="en-US" sz="1200" b="0" i="0" u="none" strike="noStrike" kern="1200" cap="none" spc="0" normalizeH="0" baseline="0" noProof="0" dirty="0" smtClean="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ct val="20000"/>
              </a:spcBef>
              <a:spcAft>
                <a:spcPts val="0"/>
              </a:spcAft>
              <a:buClrTx/>
              <a:buSzTx/>
              <a:tabLst/>
              <a:defRPr/>
            </a:pPr>
            <a:endParaRPr lang="en-US" sz="1200" dirty="0"/>
          </a:p>
        </p:txBody>
      </p:sp>
      <p:sp>
        <p:nvSpPr>
          <p:cNvPr id="11" name="Rectangle 10"/>
          <p:cNvSpPr/>
          <p:nvPr/>
        </p:nvSpPr>
        <p:spPr>
          <a:xfrm>
            <a:off x="2133600" y="6400800"/>
            <a:ext cx="4267200" cy="338554"/>
          </a:xfrm>
          <a:prstGeom prst="rect">
            <a:avLst/>
          </a:prstGeom>
        </p:spPr>
        <p:txBody>
          <a:bodyPr wrap="square">
            <a:spAutoFit/>
          </a:bodyPr>
          <a:lstStyle/>
          <a:p>
            <a:r>
              <a:rPr lang="en-US" sz="1600" dirty="0" smtClean="0"/>
              <a:t>www.nationalposdoc.org/?corecompetencies</a:t>
            </a:r>
          </a:p>
        </p:txBody>
      </p:sp>
    </p:spTree>
    <p:extLst>
      <p:ext uri="{BB962C8B-B14F-4D97-AF65-F5344CB8AC3E}">
        <p14:creationId xmlns:p14="http://schemas.microsoft.com/office/powerpoint/2010/main" val="32945349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Placeholder 1"/>
          <p:cNvSpPr txBox="1">
            <a:spLocks/>
          </p:cNvSpPr>
          <p:nvPr/>
        </p:nvSpPr>
        <p:spPr>
          <a:xfrm>
            <a:off x="457200" y="274638"/>
            <a:ext cx="8229600" cy="1143000"/>
          </a:xfrm>
          <a:prstGeom prst="rect">
            <a:avLst/>
          </a:prstGeom>
        </p:spPr>
        <p:txBody>
          <a:bodyPr vert="horz" lIns="91440" tIns="45720" rIns="91440" bIns="45720" rtlCol="0" anchor="ctr">
            <a:normAutofit/>
          </a:bodyPr>
          <a:lstStyle/>
          <a:p>
            <a:pPr algn="ctr">
              <a:spcBef>
                <a:spcPct val="0"/>
              </a:spcBef>
            </a:pPr>
            <a:r>
              <a:rPr lang="en-US" sz="3200" b="1" dirty="0" smtClean="0">
                <a:solidFill>
                  <a:srgbClr val="782327"/>
                </a:solidFill>
                <a:latin typeface="+mj-lt"/>
                <a:ea typeface="+mj-ea"/>
                <a:cs typeface="+mj-cs"/>
              </a:rPr>
              <a:t>Leadership </a:t>
            </a:r>
            <a:r>
              <a:rPr lang="en-US" sz="3200" b="1" i="1" dirty="0" smtClean="0">
                <a:solidFill>
                  <a:srgbClr val="782327"/>
                </a:solidFill>
                <a:latin typeface="+mj-lt"/>
                <a:ea typeface="+mj-ea"/>
                <a:cs typeface="+mj-cs"/>
              </a:rPr>
              <a:t>versus</a:t>
            </a:r>
            <a:r>
              <a:rPr lang="en-US" sz="3200" b="1" dirty="0" smtClean="0">
                <a:solidFill>
                  <a:srgbClr val="782327"/>
                </a:solidFill>
                <a:latin typeface="+mj-lt"/>
                <a:ea typeface="+mj-ea"/>
                <a:cs typeface="+mj-cs"/>
              </a:rPr>
              <a:t> Management</a:t>
            </a:r>
            <a:endParaRPr lang="en-US" sz="3200" b="1" dirty="0">
              <a:solidFill>
                <a:srgbClr val="782327"/>
              </a:solidFill>
              <a:latin typeface="+mj-lt"/>
              <a:ea typeface="+mj-ea"/>
              <a:cs typeface="+mj-cs"/>
            </a:endParaRPr>
          </a:p>
        </p:txBody>
      </p:sp>
      <p:graphicFrame>
        <p:nvGraphicFramePr>
          <p:cNvPr id="4" name="Table 3"/>
          <p:cNvGraphicFramePr>
            <a:graphicFrameLocks noGrp="1"/>
          </p:cNvGraphicFramePr>
          <p:nvPr>
            <p:extLst>
              <p:ext uri="{D42A27DB-BD31-4B8C-83A1-F6EECF244321}">
                <p14:modId xmlns:p14="http://schemas.microsoft.com/office/powerpoint/2010/main" val="2163139765"/>
              </p:ext>
            </p:extLst>
          </p:nvPr>
        </p:nvGraphicFramePr>
        <p:xfrm>
          <a:off x="914400" y="1264920"/>
          <a:ext cx="7086600" cy="4069080"/>
        </p:xfrm>
        <a:graphic>
          <a:graphicData uri="http://schemas.openxmlformats.org/drawingml/2006/table">
            <a:tbl>
              <a:tblPr firstRow="1" bandRow="1">
                <a:tableStyleId>{5C22544A-7EE6-4342-B048-85BDC9FD1C3A}</a:tableStyleId>
              </a:tblPr>
              <a:tblGrid>
                <a:gridCol w="3543300"/>
                <a:gridCol w="3543300"/>
              </a:tblGrid>
              <a:tr h="370840">
                <a:tc>
                  <a:txBody>
                    <a:bodyPr/>
                    <a:lstStyle/>
                    <a:p>
                      <a:pPr algn="ctr"/>
                      <a:r>
                        <a:rPr lang="en-US" sz="2800" b="1" dirty="0" smtClean="0"/>
                        <a:t>Leaders</a:t>
                      </a:r>
                      <a:endParaRPr lang="en-US" sz="2800" b="1" dirty="0"/>
                    </a:p>
                  </a:txBody>
                  <a:tcPr/>
                </a:tc>
                <a:tc>
                  <a:txBody>
                    <a:bodyPr/>
                    <a:lstStyle/>
                    <a:p>
                      <a:pPr algn="ctr"/>
                      <a:r>
                        <a:rPr lang="en-US" sz="2800" b="1" dirty="0" smtClean="0"/>
                        <a:t>Managers</a:t>
                      </a:r>
                      <a:endParaRPr lang="en-US" sz="2800" b="1" dirty="0"/>
                    </a:p>
                  </a:txBody>
                  <a:tcPr/>
                </a:tc>
              </a:tr>
              <a:tr h="1193800">
                <a:tc>
                  <a:txBody>
                    <a:bodyPr/>
                    <a:lstStyle/>
                    <a:p>
                      <a:pPr>
                        <a:buFont typeface="Wingdings" pitchFamily="2" charset="2"/>
                        <a:buChar char="ü"/>
                      </a:pPr>
                      <a:r>
                        <a:rPr lang="en-US" dirty="0" smtClean="0"/>
                        <a:t>Create</a:t>
                      </a:r>
                      <a:r>
                        <a:rPr lang="en-US" baseline="0" dirty="0" smtClean="0"/>
                        <a:t> the vision (What)</a:t>
                      </a:r>
                    </a:p>
                    <a:p>
                      <a:pPr>
                        <a:buFont typeface="Wingdings" pitchFamily="2" charset="2"/>
                        <a:buChar char="ü"/>
                      </a:pPr>
                      <a:endParaRPr lang="en-US" sz="800" dirty="0" smtClean="0"/>
                    </a:p>
                    <a:p>
                      <a:pPr>
                        <a:buFont typeface="Wingdings" pitchFamily="2" charset="2"/>
                        <a:buChar char="ü"/>
                      </a:pPr>
                      <a:r>
                        <a:rPr lang="en-US" baseline="0" dirty="0" smtClean="0"/>
                        <a:t>Transformational</a:t>
                      </a:r>
                    </a:p>
                    <a:p>
                      <a:pPr>
                        <a:buFont typeface="Wingdings" pitchFamily="2" charset="2"/>
                        <a:buChar char="ü"/>
                      </a:pPr>
                      <a:endParaRPr lang="en-US" sz="800" baseline="0" dirty="0" smtClean="0"/>
                    </a:p>
                    <a:p>
                      <a:pPr>
                        <a:buFont typeface="Wingdings" pitchFamily="2" charset="2"/>
                        <a:buChar char="ü"/>
                      </a:pPr>
                      <a:r>
                        <a:rPr lang="en-US" baseline="0" dirty="0" smtClean="0"/>
                        <a:t>Long-term</a:t>
                      </a:r>
                    </a:p>
                    <a:p>
                      <a:pPr>
                        <a:buFont typeface="Wingdings" pitchFamily="2" charset="2"/>
                        <a:buChar char="ü"/>
                      </a:pPr>
                      <a:endParaRPr lang="en-US" sz="800" baseline="0" dirty="0" smtClean="0"/>
                    </a:p>
                    <a:p>
                      <a:pPr>
                        <a:buFont typeface="Wingdings" pitchFamily="2" charset="2"/>
                        <a:buChar char="ü"/>
                      </a:pPr>
                      <a:r>
                        <a:rPr lang="en-US" baseline="0" dirty="0" smtClean="0"/>
                        <a:t>Innovate – breaks rules</a:t>
                      </a:r>
                    </a:p>
                    <a:p>
                      <a:pPr>
                        <a:buFont typeface="Wingdings" pitchFamily="2" charset="2"/>
                        <a:buChar char="ü"/>
                      </a:pPr>
                      <a:endParaRPr lang="en-US" sz="800" baseline="0" dirty="0" smtClean="0"/>
                    </a:p>
                    <a:p>
                      <a:pPr>
                        <a:buFont typeface="Wingdings" pitchFamily="2" charset="2"/>
                        <a:buChar char="ü"/>
                      </a:pPr>
                      <a:r>
                        <a:rPr lang="en-US" baseline="0" dirty="0" smtClean="0"/>
                        <a:t>Inspire people</a:t>
                      </a:r>
                      <a:endParaRPr lang="en-US" dirty="0" smtClean="0"/>
                    </a:p>
                    <a:p>
                      <a:pPr>
                        <a:buFont typeface="Wingdings" pitchFamily="2" charset="2"/>
                        <a:buChar char="ü"/>
                      </a:pPr>
                      <a:endParaRPr lang="en-US" sz="800" dirty="0" smtClean="0"/>
                    </a:p>
                    <a:p>
                      <a:pPr>
                        <a:buFont typeface="Wingdings" pitchFamily="2" charset="2"/>
                        <a:buChar char="ü"/>
                      </a:pPr>
                      <a:r>
                        <a:rPr lang="en-US" dirty="0" smtClean="0"/>
                        <a:t>Challenge the status quo</a:t>
                      </a:r>
                    </a:p>
                    <a:p>
                      <a:pPr>
                        <a:buFont typeface="Wingdings" pitchFamily="2" charset="2"/>
                        <a:buChar char="ü"/>
                      </a:pPr>
                      <a:endParaRPr lang="en-US" sz="800" dirty="0" smtClean="0"/>
                    </a:p>
                    <a:p>
                      <a:pPr>
                        <a:buFont typeface="Wingdings" pitchFamily="2" charset="2"/>
                        <a:buChar char="ü"/>
                      </a:pPr>
                      <a:r>
                        <a:rPr lang="en-US" dirty="0" smtClean="0"/>
                        <a:t>Accept failure</a:t>
                      </a:r>
                    </a:p>
                    <a:p>
                      <a:pPr>
                        <a:buFont typeface="Wingdings" pitchFamily="2" charset="2"/>
                        <a:buChar char="ü"/>
                      </a:pPr>
                      <a:endParaRPr lang="en-US" sz="800" dirty="0" smtClean="0"/>
                    </a:p>
                    <a:p>
                      <a:pPr>
                        <a:buFont typeface="Wingdings" pitchFamily="2" charset="2"/>
                        <a:buChar char="ü"/>
                      </a:pPr>
                      <a:r>
                        <a:rPr lang="en-US" dirty="0" smtClean="0"/>
                        <a:t>Heart – Passion – People</a:t>
                      </a:r>
                    </a:p>
                    <a:p>
                      <a:pPr>
                        <a:buFont typeface="Wingdings" pitchFamily="2" charset="2"/>
                        <a:buChar char="ü"/>
                      </a:pPr>
                      <a:endParaRPr lang="en-US" sz="800" dirty="0" smtClean="0"/>
                    </a:p>
                    <a:p>
                      <a:pPr>
                        <a:buFont typeface="Wingdings" pitchFamily="2" charset="2"/>
                        <a:buChar char="ü"/>
                      </a:pPr>
                      <a:r>
                        <a:rPr lang="en-US" dirty="0" smtClean="0"/>
                        <a:t>Seeing &amp; Selling</a:t>
                      </a:r>
                    </a:p>
                  </a:txBody>
                  <a:tcPr/>
                </a:tc>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800" kern="1200" dirty="0" smtClean="0">
                          <a:solidFill>
                            <a:schemeClr val="dk1"/>
                          </a:solidFill>
                          <a:latin typeface="+mn-lt"/>
                          <a:ea typeface="+mn-ea"/>
                          <a:cs typeface="+mn-cs"/>
                        </a:rPr>
                        <a:t>Execute the vision (How)</a:t>
                      </a:r>
                    </a:p>
                    <a:p>
                      <a:pPr marL="0" marR="0" indent="0" algn="l" defTabSz="914400" rtl="0" eaLnBrk="1" fontAlgn="auto" latinLnBrk="0" hangingPunct="1">
                        <a:lnSpc>
                          <a:spcPct val="100000"/>
                        </a:lnSpc>
                        <a:spcBef>
                          <a:spcPts val="0"/>
                        </a:spcBef>
                        <a:spcAft>
                          <a:spcPts val="0"/>
                        </a:spcAft>
                        <a:buClrTx/>
                        <a:buSzTx/>
                        <a:buFont typeface="Wingdings" pitchFamily="2" charset="2"/>
                        <a:buChar char="ü"/>
                        <a:tabLst/>
                        <a:defRPr/>
                      </a:pPr>
                      <a:endParaRPr lang="en-US" sz="8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800" kern="1200" dirty="0" smtClean="0">
                          <a:solidFill>
                            <a:schemeClr val="dk1"/>
                          </a:solidFill>
                          <a:latin typeface="+mn-lt"/>
                          <a:ea typeface="+mn-ea"/>
                          <a:cs typeface="+mn-cs"/>
                        </a:rPr>
                        <a:t>Transactional</a:t>
                      </a:r>
                    </a:p>
                    <a:p>
                      <a:pPr marL="0" marR="0" indent="0" algn="l" defTabSz="914400" rtl="0" eaLnBrk="1" fontAlgn="auto" latinLnBrk="0" hangingPunct="1">
                        <a:lnSpc>
                          <a:spcPct val="100000"/>
                        </a:lnSpc>
                        <a:spcBef>
                          <a:spcPts val="0"/>
                        </a:spcBef>
                        <a:spcAft>
                          <a:spcPts val="0"/>
                        </a:spcAft>
                        <a:buClrTx/>
                        <a:buSzTx/>
                        <a:buFont typeface="Wingdings" pitchFamily="2" charset="2"/>
                        <a:buChar char="ü"/>
                        <a:tabLst/>
                        <a:defRPr/>
                      </a:pPr>
                      <a:endParaRPr lang="en-US" sz="8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800" kern="1200" dirty="0" smtClean="0">
                          <a:solidFill>
                            <a:schemeClr val="dk1"/>
                          </a:solidFill>
                          <a:latin typeface="+mn-lt"/>
                          <a:ea typeface="+mn-ea"/>
                          <a:cs typeface="+mn-cs"/>
                        </a:rPr>
                        <a:t>Short-term</a:t>
                      </a:r>
                    </a:p>
                    <a:p>
                      <a:pPr marL="0" marR="0" indent="0" algn="l" defTabSz="914400" rtl="0" eaLnBrk="1" fontAlgn="auto" latinLnBrk="0" hangingPunct="1">
                        <a:lnSpc>
                          <a:spcPct val="100000"/>
                        </a:lnSpc>
                        <a:spcBef>
                          <a:spcPts val="0"/>
                        </a:spcBef>
                        <a:spcAft>
                          <a:spcPts val="0"/>
                        </a:spcAft>
                        <a:buClrTx/>
                        <a:buSzTx/>
                        <a:buFont typeface="Wingdings" pitchFamily="2" charset="2"/>
                        <a:buChar char="ü"/>
                        <a:tabLst/>
                        <a:defRPr/>
                      </a:pPr>
                      <a:endParaRPr lang="en-US" sz="8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800" kern="1200" dirty="0" smtClean="0">
                          <a:solidFill>
                            <a:schemeClr val="dk1"/>
                          </a:solidFill>
                          <a:latin typeface="+mn-lt"/>
                          <a:ea typeface="+mn-ea"/>
                          <a:cs typeface="+mn-cs"/>
                        </a:rPr>
                        <a:t>Maintain – make rules</a:t>
                      </a:r>
                    </a:p>
                    <a:p>
                      <a:pPr marL="0" marR="0" indent="0" algn="l" defTabSz="914400" rtl="0" eaLnBrk="1" fontAlgn="auto" latinLnBrk="0" hangingPunct="1">
                        <a:lnSpc>
                          <a:spcPct val="100000"/>
                        </a:lnSpc>
                        <a:spcBef>
                          <a:spcPts val="0"/>
                        </a:spcBef>
                        <a:spcAft>
                          <a:spcPts val="0"/>
                        </a:spcAft>
                        <a:buClrTx/>
                        <a:buSzTx/>
                        <a:buFont typeface="Wingdings" pitchFamily="2" charset="2"/>
                        <a:buChar char="ü"/>
                        <a:tabLst/>
                        <a:defRPr/>
                      </a:pPr>
                      <a:endParaRPr lang="en-US" sz="8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800" kern="1200" dirty="0" smtClean="0">
                          <a:solidFill>
                            <a:schemeClr val="dk1"/>
                          </a:solidFill>
                          <a:latin typeface="+mn-lt"/>
                          <a:ea typeface="+mn-ea"/>
                          <a:cs typeface="+mn-cs"/>
                        </a:rPr>
                        <a:t>Inform people</a:t>
                      </a:r>
                    </a:p>
                    <a:p>
                      <a:pPr marL="0" marR="0" indent="0" algn="l" defTabSz="914400" rtl="0" eaLnBrk="1" fontAlgn="auto" latinLnBrk="0" hangingPunct="1">
                        <a:lnSpc>
                          <a:spcPct val="100000"/>
                        </a:lnSpc>
                        <a:spcBef>
                          <a:spcPts val="0"/>
                        </a:spcBef>
                        <a:spcAft>
                          <a:spcPts val="0"/>
                        </a:spcAft>
                        <a:buClrTx/>
                        <a:buSzTx/>
                        <a:buFont typeface="Wingdings" pitchFamily="2" charset="2"/>
                        <a:buChar char="ü"/>
                        <a:tabLst/>
                        <a:defRPr/>
                      </a:pPr>
                      <a:endParaRPr lang="en-US" sz="8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800" kern="1200" dirty="0" smtClean="0">
                          <a:solidFill>
                            <a:schemeClr val="dk1"/>
                          </a:solidFill>
                          <a:latin typeface="+mn-lt"/>
                          <a:ea typeface="+mn-ea"/>
                          <a:cs typeface="+mn-cs"/>
                        </a:rPr>
                        <a:t>Clarify the status quo</a:t>
                      </a:r>
                    </a:p>
                    <a:p>
                      <a:pPr marL="0" algn="l" defTabSz="914400" rtl="0" eaLnBrk="1" latinLnBrk="0" hangingPunct="1">
                        <a:buFont typeface="Wingdings" pitchFamily="2" charset="2"/>
                        <a:buChar char="ü"/>
                      </a:pPr>
                      <a:endParaRPr lang="en-US" sz="900" kern="1200" dirty="0" smtClean="0">
                        <a:solidFill>
                          <a:schemeClr val="dk1"/>
                        </a:solidFill>
                        <a:latin typeface="+mn-lt"/>
                        <a:ea typeface="+mn-ea"/>
                        <a:cs typeface="+mn-cs"/>
                      </a:endParaRPr>
                    </a:p>
                    <a:p>
                      <a:pPr marL="0" algn="l" defTabSz="914400" rtl="0" eaLnBrk="1" latinLnBrk="0" hangingPunct="1">
                        <a:buFont typeface="Wingdings" pitchFamily="2" charset="2"/>
                        <a:buChar char="ü"/>
                      </a:pPr>
                      <a:r>
                        <a:rPr lang="en-US" sz="1800" kern="1200" dirty="0" smtClean="0">
                          <a:solidFill>
                            <a:schemeClr val="dk1"/>
                          </a:solidFill>
                          <a:latin typeface="+mn-lt"/>
                          <a:ea typeface="+mn-ea"/>
                          <a:cs typeface="+mn-cs"/>
                        </a:rPr>
                        <a:t>Resist failure</a:t>
                      </a:r>
                    </a:p>
                    <a:p>
                      <a:pPr marL="0" algn="l" defTabSz="914400" rtl="0" eaLnBrk="1" latinLnBrk="0" hangingPunct="1">
                        <a:buFont typeface="Wingdings" pitchFamily="2" charset="2"/>
                        <a:buChar char="ü"/>
                      </a:pPr>
                      <a:endParaRPr lang="en-US" sz="800" kern="1200" dirty="0" smtClean="0">
                        <a:solidFill>
                          <a:schemeClr val="dk1"/>
                        </a:solidFill>
                        <a:latin typeface="+mn-lt"/>
                        <a:ea typeface="+mn-ea"/>
                        <a:cs typeface="+mn-cs"/>
                      </a:endParaRPr>
                    </a:p>
                    <a:p>
                      <a:pPr marL="0" algn="l" defTabSz="914400" rtl="0" eaLnBrk="1" latinLnBrk="0" hangingPunct="1">
                        <a:buFont typeface="Wingdings" pitchFamily="2" charset="2"/>
                        <a:buChar char="ü"/>
                      </a:pPr>
                      <a:r>
                        <a:rPr lang="en-US" sz="1800" kern="1200" dirty="0" smtClean="0">
                          <a:solidFill>
                            <a:schemeClr val="dk1"/>
                          </a:solidFill>
                          <a:latin typeface="+mn-lt"/>
                          <a:ea typeface="+mn-ea"/>
                          <a:cs typeface="+mn-cs"/>
                        </a:rPr>
                        <a:t>Head – Control – Processes</a:t>
                      </a:r>
                    </a:p>
                    <a:p>
                      <a:pPr marL="0" algn="l" defTabSz="914400" rtl="0" eaLnBrk="1" latinLnBrk="0" hangingPunct="1">
                        <a:buFont typeface="Wingdings" pitchFamily="2" charset="2"/>
                        <a:buChar char="ü"/>
                      </a:pPr>
                      <a:endParaRPr lang="en-US" sz="800" kern="1200" dirty="0" smtClean="0">
                        <a:solidFill>
                          <a:schemeClr val="dk1"/>
                        </a:solidFill>
                        <a:latin typeface="+mn-lt"/>
                        <a:ea typeface="+mn-ea"/>
                        <a:cs typeface="+mn-cs"/>
                      </a:endParaRPr>
                    </a:p>
                    <a:p>
                      <a:pPr marL="0" algn="l" defTabSz="914400" rtl="0" eaLnBrk="1" latinLnBrk="0" hangingPunct="1">
                        <a:buFont typeface="Wingdings" pitchFamily="2" charset="2"/>
                        <a:buChar char="ü"/>
                      </a:pPr>
                      <a:r>
                        <a:rPr lang="en-US" sz="1800" kern="1200" dirty="0" smtClean="0">
                          <a:solidFill>
                            <a:schemeClr val="dk1"/>
                          </a:solidFill>
                          <a:latin typeface="+mn-lt"/>
                          <a:ea typeface="+mn-ea"/>
                          <a:cs typeface="+mn-cs"/>
                        </a:rPr>
                        <a:t>Doing &amp; Telling</a:t>
                      </a:r>
                    </a:p>
                  </a:txBody>
                  <a:tcPr/>
                </a:tc>
              </a:tr>
            </a:tbl>
          </a:graphicData>
        </a:graphic>
      </p:graphicFrame>
      <p:sp>
        <p:nvSpPr>
          <p:cNvPr id="3" name="TextBox 2"/>
          <p:cNvSpPr txBox="1"/>
          <p:nvPr/>
        </p:nvSpPr>
        <p:spPr>
          <a:xfrm>
            <a:off x="1220836" y="5562600"/>
            <a:ext cx="6324352" cy="492443"/>
          </a:xfrm>
          <a:prstGeom prst="rect">
            <a:avLst/>
          </a:prstGeom>
          <a:noFill/>
        </p:spPr>
        <p:txBody>
          <a:bodyPr wrap="none" rtlCol="0">
            <a:spAutoFit/>
          </a:bodyPr>
          <a:lstStyle/>
          <a:p>
            <a:pPr algn="ctr"/>
            <a:r>
              <a:rPr lang="en-US" sz="1400" b="1" dirty="0" smtClean="0"/>
              <a:t>“</a:t>
            </a:r>
            <a:r>
              <a:rPr lang="en-US" sz="1400" b="1" i="1" dirty="0" smtClean="0"/>
              <a:t>Management is doing things right; leadership is doing the right things”</a:t>
            </a:r>
          </a:p>
          <a:p>
            <a:pPr algn="ctr"/>
            <a:r>
              <a:rPr lang="en-US" sz="1200" dirty="0" smtClean="0"/>
              <a:t>Peter F. </a:t>
            </a:r>
            <a:r>
              <a:rPr lang="en-US" sz="1200" dirty="0" err="1" smtClean="0"/>
              <a:t>Drucker</a:t>
            </a:r>
            <a:endParaRPr lang="en-US" sz="1200" dirty="0"/>
          </a:p>
        </p:txBody>
      </p:sp>
    </p:spTree>
    <p:extLst>
      <p:ext uri="{BB962C8B-B14F-4D97-AF65-F5344CB8AC3E}">
        <p14:creationId xmlns:p14="http://schemas.microsoft.com/office/powerpoint/2010/main" val="3582442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Placeholder 1"/>
          <p:cNvSpPr txBox="1">
            <a:spLocks/>
          </p:cNvSpPr>
          <p:nvPr/>
        </p:nvSpPr>
        <p:spPr>
          <a:xfrm>
            <a:off x="457200" y="304800"/>
            <a:ext cx="8229600" cy="1447800"/>
          </a:xfrm>
          <a:prstGeom prst="rect">
            <a:avLst/>
          </a:prstGeom>
        </p:spPr>
        <p:txBody>
          <a:bodyPr vert="horz" lIns="91440" tIns="45720" rIns="91440" bIns="45720" rtlCol="0" anchor="ctr">
            <a:normAutofit/>
          </a:bodyPr>
          <a:lstStyle/>
          <a:p>
            <a:pPr lvl="0">
              <a:spcBef>
                <a:spcPct val="0"/>
              </a:spcBef>
              <a:defRPr/>
            </a:pPr>
            <a:r>
              <a:rPr lang="en-US" sz="3200" b="1" dirty="0" smtClean="0">
                <a:solidFill>
                  <a:srgbClr val="782327"/>
                </a:solidFill>
              </a:rPr>
              <a:t>Management</a:t>
            </a:r>
          </a:p>
          <a:p>
            <a:pPr lvl="0">
              <a:spcBef>
                <a:spcPct val="0"/>
              </a:spcBef>
              <a:defRPr/>
            </a:pPr>
            <a:r>
              <a:rPr lang="en-US" sz="2800" dirty="0" smtClean="0">
                <a:solidFill>
                  <a:srgbClr val="782327"/>
                </a:solidFill>
              </a:rPr>
              <a:t>Key take-away messages</a:t>
            </a:r>
            <a:endParaRPr lang="en-US" sz="4000" dirty="0"/>
          </a:p>
        </p:txBody>
      </p:sp>
      <p:sp>
        <p:nvSpPr>
          <p:cNvPr id="4" name="Content Placeholder 2"/>
          <p:cNvSpPr txBox="1">
            <a:spLocks/>
          </p:cNvSpPr>
          <p:nvPr/>
        </p:nvSpPr>
        <p:spPr>
          <a:xfrm>
            <a:off x="385641" y="1676400"/>
            <a:ext cx="8324514" cy="4267200"/>
          </a:xfrm>
          <a:prstGeom prst="rect">
            <a:avLst/>
          </a:prstGeom>
        </p:spPr>
        <p:txBody>
          <a:bodyPr vert="horz" lIns="0" tIns="0" rIns="0" bIns="0" rtlCol="0">
            <a:noAutofit/>
          </a:bodyPr>
          <a:lstStyle/>
          <a:p>
            <a:pPr lvl="1">
              <a:spcBef>
                <a:spcPct val="20000"/>
              </a:spcBef>
              <a:buFont typeface="Arial" pitchFamily="34" charset="0"/>
              <a:buChar char="•"/>
            </a:pPr>
            <a:r>
              <a:rPr lang="en-US" sz="2400" dirty="0" smtClean="0"/>
              <a:t>  There are various management styles, but good management requires planning, organization, direction and monitoring.</a:t>
            </a:r>
          </a:p>
          <a:p>
            <a:pPr lvl="1">
              <a:spcBef>
                <a:spcPct val="20000"/>
              </a:spcBef>
              <a:buFont typeface="Arial" pitchFamily="34" charset="0"/>
              <a:buChar char="•"/>
            </a:pPr>
            <a:endParaRPr lang="en-US" sz="1000" dirty="0" smtClean="0"/>
          </a:p>
          <a:p>
            <a:pPr lvl="1">
              <a:spcBef>
                <a:spcPct val="20000"/>
              </a:spcBef>
              <a:buFont typeface="Arial" pitchFamily="34" charset="0"/>
              <a:buChar char="•"/>
            </a:pPr>
            <a:r>
              <a:rPr lang="en-US" sz="2400" dirty="0" smtClean="0"/>
              <a:t>  During graduate school and postdoctoral fellowships some management skills are attained, but many require mastering such as managing projects through teams</a:t>
            </a:r>
          </a:p>
          <a:p>
            <a:pPr lvl="1">
              <a:spcBef>
                <a:spcPct val="20000"/>
              </a:spcBef>
              <a:buFont typeface="Arial" pitchFamily="34" charset="0"/>
              <a:buChar char="•"/>
            </a:pPr>
            <a:endParaRPr lang="en-US" sz="1000" dirty="0" smtClean="0"/>
          </a:p>
          <a:p>
            <a:pPr lvl="1">
              <a:spcBef>
                <a:spcPct val="20000"/>
              </a:spcBef>
              <a:buFont typeface="Arial" pitchFamily="34" charset="0"/>
              <a:buChar char="•"/>
            </a:pPr>
            <a:r>
              <a:rPr lang="en-US" sz="2400" dirty="0" smtClean="0"/>
              <a:t>  Leadership and management are two different skill-sets and it is rare to find someone who exemplifies top traits of both.</a:t>
            </a:r>
          </a:p>
        </p:txBody>
      </p:sp>
    </p:spTree>
    <p:extLst>
      <p:ext uri="{BB962C8B-B14F-4D97-AF65-F5344CB8AC3E}">
        <p14:creationId xmlns:p14="http://schemas.microsoft.com/office/powerpoint/2010/main" val="15333541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Placeholder 1"/>
          <p:cNvSpPr txBox="1">
            <a:spLocks/>
          </p:cNvSpPr>
          <p:nvPr/>
        </p:nvSpPr>
        <p:spPr>
          <a:xfrm>
            <a:off x="457200" y="3810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rgbClr val="782327"/>
                </a:solidFill>
                <a:latin typeface="+mj-lt"/>
                <a:ea typeface="+mj-ea"/>
                <a:cs typeface="+mj-cs"/>
              </a:rPr>
              <a:t>Content</a:t>
            </a:r>
            <a:endParaRPr lang="en-US" sz="3200" b="1" dirty="0">
              <a:solidFill>
                <a:srgbClr val="782327"/>
              </a:solidFill>
              <a:latin typeface="+mj-lt"/>
              <a:ea typeface="+mj-ea"/>
              <a:cs typeface="+mj-cs"/>
            </a:endParaRPr>
          </a:p>
        </p:txBody>
      </p:sp>
      <p:sp>
        <p:nvSpPr>
          <p:cNvPr id="8" name="Text Placeholder 2"/>
          <p:cNvSpPr txBox="1">
            <a:spLocks/>
          </p:cNvSpPr>
          <p:nvPr/>
        </p:nvSpPr>
        <p:spPr>
          <a:xfrm>
            <a:off x="533400" y="2255837"/>
            <a:ext cx="8229600" cy="2544763"/>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500" b="0" i="0" u="none" strike="noStrike" kern="1200" cap="none" spc="0" normalizeH="0" baseline="0" noProof="0" dirty="0" smtClean="0">
                <a:ln>
                  <a:noFill/>
                </a:ln>
                <a:solidFill>
                  <a:schemeClr val="bg1">
                    <a:lumMod val="85000"/>
                  </a:schemeClr>
                </a:solidFill>
                <a:effectLst/>
                <a:uLnTx/>
                <a:uFillTx/>
                <a:latin typeface="+mn-lt"/>
                <a:ea typeface="+mn-ea"/>
                <a:cs typeface="+mn-cs"/>
              </a:rPr>
              <a:t>Leadership</a:t>
            </a:r>
            <a:endParaRPr kumimoji="0" lang="en-US" sz="3500" b="0" i="0" u="none" strike="noStrike" kern="1200" cap="none" spc="0" normalizeH="0" noProof="0" dirty="0" smtClean="0">
              <a:ln>
                <a:noFill/>
              </a:ln>
              <a:solidFill>
                <a:schemeClr val="bg1">
                  <a:lumMod val="85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3500" dirty="0" smtClean="0">
              <a:solidFill>
                <a:schemeClr val="bg1">
                  <a:lumMod val="85000"/>
                </a:schemeClr>
              </a:solidFill>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500" dirty="0" smtClean="0">
                <a:solidFill>
                  <a:schemeClr val="bg1">
                    <a:lumMod val="85000"/>
                  </a:schemeClr>
                </a:solidFill>
              </a:rPr>
              <a:t>Management</a:t>
            </a:r>
            <a:endParaRPr kumimoji="0" lang="en-US" sz="3500" b="0" i="0" u="none" strike="noStrike" kern="1200" cap="none" spc="0" normalizeH="0" noProof="0" dirty="0" smtClean="0">
              <a:ln>
                <a:noFill/>
              </a:ln>
              <a:solidFill>
                <a:schemeClr val="bg1">
                  <a:lumMod val="85000"/>
                </a:schemeClr>
              </a:solidFill>
              <a:effectLst/>
              <a:uLnTx/>
              <a:uFillTx/>
              <a:latin typeface="+mn-lt"/>
              <a:ea typeface="+mn-ea"/>
              <a:cs typeface="+mn-cs"/>
            </a:endParaRPr>
          </a:p>
          <a:p>
            <a:pPr marL="285750" indent="-285750">
              <a:spcBef>
                <a:spcPct val="20000"/>
              </a:spcBef>
              <a:buFont typeface="Arial" pitchFamily="34" charset="0"/>
              <a:buChar char="•"/>
            </a:pPr>
            <a:endParaRPr lang="en-US" sz="3500" dirty="0" smtClean="0"/>
          </a:p>
          <a:p>
            <a:pPr marL="285750" indent="-285750">
              <a:spcBef>
                <a:spcPct val="20000"/>
              </a:spcBef>
              <a:buFont typeface="Arial" pitchFamily="34" charset="0"/>
              <a:buChar char="•"/>
            </a:pPr>
            <a:r>
              <a:rPr lang="en-US" sz="3500" dirty="0" smtClean="0"/>
              <a:t>Team Building</a:t>
            </a:r>
          </a:p>
          <a:p>
            <a:pPr marL="285750" indent="-285750">
              <a:spcBef>
                <a:spcPct val="20000"/>
              </a:spcBef>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582442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3" descr="C:\Users\kmaynard\Desktop\Circular arrows.jpg"/>
          <p:cNvPicPr>
            <a:picLocks noChangeAspect="1" noChangeArrowheads="1"/>
          </p:cNvPicPr>
          <p:nvPr/>
        </p:nvPicPr>
        <p:blipFill>
          <a:blip r:embed="rId3" cstate="print"/>
          <a:srcRect/>
          <a:stretch>
            <a:fillRect/>
          </a:stretch>
        </p:blipFill>
        <p:spPr bwMode="auto">
          <a:xfrm>
            <a:off x="4343400" y="3219650"/>
            <a:ext cx="2133600" cy="2143125"/>
          </a:xfrm>
          <a:prstGeom prst="rect">
            <a:avLst/>
          </a:prstGeom>
          <a:noFill/>
        </p:spPr>
      </p:pic>
      <p:sp>
        <p:nvSpPr>
          <p:cNvPr id="6" name="Text Placeholder 2"/>
          <p:cNvSpPr txBox="1">
            <a:spLocks/>
          </p:cNvSpPr>
          <p:nvPr/>
        </p:nvSpPr>
        <p:spPr>
          <a:xfrm>
            <a:off x="609600" y="1447800"/>
            <a:ext cx="8229600" cy="4525963"/>
          </a:xfrm>
          <a:prstGeom prst="rect">
            <a:avLst/>
          </a:prstGeom>
        </p:spPr>
        <p:txBody>
          <a:bodyPr vert="horz" lIns="91440" tIns="45720" rIns="91440" bIns="45720" rtlCol="0">
            <a:normAutofit/>
          </a:bodyPr>
          <a:lstStyle/>
          <a:p>
            <a:pPr lvl="1">
              <a:buFont typeface="Arial" pitchFamily="34" charset="0"/>
              <a:buChar char="•"/>
            </a:pPr>
            <a:r>
              <a:rPr lang="en-US" sz="2000" b="1" dirty="0" smtClean="0"/>
              <a:t>  Forming </a:t>
            </a:r>
          </a:p>
          <a:p>
            <a:pPr marL="1200150" lvl="2" indent="-285750">
              <a:buFontTx/>
              <a:buChar char="-"/>
            </a:pPr>
            <a:r>
              <a:rPr lang="en-US" dirty="0" smtClean="0"/>
              <a:t>Defining the team, charter, roles, tasks, strategy</a:t>
            </a:r>
          </a:p>
          <a:p>
            <a:pPr marL="1200150" lvl="2" indent="-285750">
              <a:buFontTx/>
              <a:buChar char="-"/>
            </a:pPr>
            <a:r>
              <a:rPr lang="en-US" dirty="0" smtClean="0"/>
              <a:t>Developing trust and communication </a:t>
            </a:r>
          </a:p>
          <a:p>
            <a:pPr marL="1200150" lvl="2" indent="-285750">
              <a:buFontTx/>
              <a:buChar char="-"/>
            </a:pPr>
            <a:endParaRPr lang="en-US" dirty="0" smtClean="0"/>
          </a:p>
          <a:p>
            <a:pPr lvl="1">
              <a:buFont typeface="Arial" pitchFamily="34" charset="0"/>
              <a:buChar char="•"/>
            </a:pPr>
            <a:r>
              <a:rPr lang="en-US" sz="2000" b="1" dirty="0" smtClean="0"/>
              <a:t>  Storming</a:t>
            </a:r>
          </a:p>
          <a:p>
            <a:pPr marL="1200150" lvl="2" indent="-285750">
              <a:buFontTx/>
              <a:buChar char="-"/>
            </a:pPr>
            <a:r>
              <a:rPr lang="en-US" dirty="0" smtClean="0"/>
              <a:t>Working through the challenges related to the tasks,                  processes and persons</a:t>
            </a:r>
          </a:p>
          <a:p>
            <a:pPr lvl="2"/>
            <a:endParaRPr lang="en-US" dirty="0" smtClean="0"/>
          </a:p>
          <a:p>
            <a:pPr lvl="1">
              <a:buFont typeface="Arial" pitchFamily="34" charset="0"/>
              <a:buChar char="•"/>
            </a:pPr>
            <a:r>
              <a:rPr lang="en-US" sz="2000" b="1" dirty="0"/>
              <a:t> </a:t>
            </a:r>
            <a:r>
              <a:rPr lang="en-US" sz="2000" b="1" dirty="0" smtClean="0"/>
              <a:t> Norming</a:t>
            </a:r>
          </a:p>
          <a:p>
            <a:pPr marL="1200150" lvl="2" indent="-285750">
              <a:buFontTx/>
              <a:buChar char="-"/>
            </a:pPr>
            <a:r>
              <a:rPr lang="en-US" dirty="0"/>
              <a:t>Acknowledgment </a:t>
            </a:r>
            <a:r>
              <a:rPr lang="en-US" dirty="0" smtClean="0"/>
              <a:t>of the team strengths and weaknesses</a:t>
            </a:r>
          </a:p>
          <a:p>
            <a:pPr marL="1200150" lvl="2" indent="-285750">
              <a:buFontTx/>
              <a:buChar char="-"/>
            </a:pPr>
            <a:r>
              <a:rPr lang="en-US" dirty="0"/>
              <a:t>Acceptance of </a:t>
            </a:r>
            <a:r>
              <a:rPr lang="en-US" dirty="0" smtClean="0"/>
              <a:t>members</a:t>
            </a:r>
          </a:p>
          <a:p>
            <a:pPr marL="1200150" lvl="2" indent="-285750">
              <a:buFontTx/>
              <a:buChar char="-"/>
            </a:pPr>
            <a:r>
              <a:rPr lang="en-US" dirty="0" smtClean="0"/>
              <a:t>Harmonize working</a:t>
            </a:r>
          </a:p>
          <a:p>
            <a:pPr lvl="1" indent="-285750"/>
            <a:endParaRPr lang="en-US" dirty="0" smtClean="0"/>
          </a:p>
          <a:p>
            <a:pPr lvl="1">
              <a:buFont typeface="Arial" pitchFamily="34" charset="0"/>
              <a:buChar char="•"/>
            </a:pPr>
            <a:r>
              <a:rPr lang="en-US" sz="2000" b="1" dirty="0" smtClean="0"/>
              <a:t>  Performing </a:t>
            </a:r>
          </a:p>
          <a:p>
            <a:pPr marL="1200150" lvl="2" indent="-285750">
              <a:buFontTx/>
              <a:buChar char="-"/>
            </a:pPr>
            <a:r>
              <a:rPr lang="en-US" dirty="0" smtClean="0"/>
              <a:t>Harmonized working and achieving results together</a:t>
            </a:r>
          </a:p>
        </p:txBody>
      </p:sp>
      <p:sp>
        <p:nvSpPr>
          <p:cNvPr id="7" name="Title Placeholder 1"/>
          <p:cNvSpPr txBox="1">
            <a:spLocks/>
          </p:cNvSpPr>
          <p:nvPr/>
        </p:nvSpPr>
        <p:spPr>
          <a:xfrm>
            <a:off x="457200" y="274638"/>
            <a:ext cx="8229600" cy="1143000"/>
          </a:xfrm>
          <a:prstGeom prst="rect">
            <a:avLst/>
          </a:prstGeom>
        </p:spPr>
        <p:txBody>
          <a:bodyPr vert="horz" lIns="91440" tIns="45720" rIns="91440" bIns="45720" rtlCol="0" anchor="ctr">
            <a:normAutofit/>
          </a:bodyPr>
          <a:lstStyle/>
          <a:p>
            <a:pPr lvl="0">
              <a:spcBef>
                <a:spcPct val="0"/>
              </a:spcBef>
              <a:defRPr/>
            </a:pPr>
            <a:r>
              <a:rPr lang="en-US" sz="3200" b="1" dirty="0" smtClean="0">
                <a:solidFill>
                  <a:srgbClr val="782327"/>
                </a:solidFill>
              </a:rPr>
              <a:t>Team Building</a:t>
            </a:r>
          </a:p>
          <a:p>
            <a:pPr lvl="0">
              <a:spcBef>
                <a:spcPct val="0"/>
              </a:spcBef>
              <a:defRPr/>
            </a:pPr>
            <a:r>
              <a:rPr lang="en-US" sz="2800" dirty="0" smtClean="0">
                <a:solidFill>
                  <a:srgbClr val="782327"/>
                </a:solidFill>
              </a:rPr>
              <a:t>Stages</a:t>
            </a:r>
            <a:endParaRPr lang="en-US" sz="4000" dirty="0">
              <a:latin typeface="+mj-lt"/>
              <a:ea typeface="+mj-ea"/>
              <a:cs typeface="+mj-cs"/>
            </a:endParaRPr>
          </a:p>
        </p:txBody>
      </p:sp>
      <p:sp>
        <p:nvSpPr>
          <p:cNvPr id="5" name="Rectangle 4"/>
          <p:cNvSpPr/>
          <p:nvPr/>
        </p:nvSpPr>
        <p:spPr>
          <a:xfrm>
            <a:off x="2286000" y="6134500"/>
            <a:ext cx="4191000" cy="646331"/>
          </a:xfrm>
          <a:prstGeom prst="rect">
            <a:avLst/>
          </a:prstGeom>
        </p:spPr>
        <p:txBody>
          <a:bodyPr wrap="square">
            <a:spAutoFit/>
          </a:bodyPr>
          <a:lstStyle/>
          <a:p>
            <a:pPr algn="ctr"/>
            <a:r>
              <a:rPr lang="en-US" sz="1200" b="1" i="1" dirty="0" smtClean="0"/>
              <a:t>"Developmental sequence in small groups". </a:t>
            </a:r>
          </a:p>
          <a:p>
            <a:pPr algn="ctr"/>
            <a:r>
              <a:rPr lang="en-US" sz="1200" dirty="0" smtClean="0"/>
              <a:t>Psychological Bulletin. (1965) </a:t>
            </a:r>
            <a:r>
              <a:rPr lang="en-US" sz="1200" b="1" dirty="0" smtClean="0"/>
              <a:t>63</a:t>
            </a:r>
            <a:r>
              <a:rPr lang="en-US" sz="1200" dirty="0" smtClean="0"/>
              <a:t> (6): 384–399.</a:t>
            </a:r>
          </a:p>
          <a:p>
            <a:pPr algn="ctr"/>
            <a:r>
              <a:rPr lang="en-US" sz="1200" dirty="0" smtClean="0"/>
              <a:t>Bruce W. </a:t>
            </a:r>
            <a:r>
              <a:rPr lang="en-US" sz="1200" dirty="0" err="1" smtClean="0"/>
              <a:t>Tuckman</a:t>
            </a:r>
            <a:endParaRPr lang="en-US" sz="1200" dirty="0"/>
          </a:p>
        </p:txBody>
      </p:sp>
    </p:spTree>
    <p:extLst>
      <p:ext uri="{BB962C8B-B14F-4D97-AF65-F5344CB8AC3E}">
        <p14:creationId xmlns:p14="http://schemas.microsoft.com/office/powerpoint/2010/main" val="25794654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p:cNvSpPr txBox="1">
            <a:spLocks/>
          </p:cNvSpPr>
          <p:nvPr/>
        </p:nvSpPr>
        <p:spPr>
          <a:xfrm>
            <a:off x="152400" y="1600200"/>
            <a:ext cx="8229600" cy="5029200"/>
          </a:xfrm>
          <a:prstGeom prst="rect">
            <a:avLst/>
          </a:prstGeom>
        </p:spPr>
        <p:txBody>
          <a:bodyPr vert="horz" lIns="91440" tIns="45720" rIns="91440" bIns="45720" rtlCol="0">
            <a:normAutofit fontScale="85000" lnSpcReduction="20000"/>
          </a:bodyPr>
          <a:lstStyle/>
          <a:p>
            <a:pPr lvl="1">
              <a:buFont typeface="Arial" pitchFamily="34" charset="0"/>
              <a:buChar char="•"/>
            </a:pPr>
            <a:r>
              <a:rPr lang="en-US" i="1" dirty="0" smtClean="0"/>
              <a:t> “A team is a small number of people with complementary skills who are committed to a common purpose, set of performance goals, and approach for which they hold themselves mutually accountable.”</a:t>
            </a:r>
          </a:p>
          <a:p>
            <a:pPr lvl="1"/>
            <a:r>
              <a:rPr lang="en-US" sz="1000" i="1" dirty="0" smtClean="0"/>
              <a:t> </a:t>
            </a:r>
          </a:p>
          <a:p>
            <a:pPr lvl="1" algn="ctr">
              <a:buNone/>
            </a:pPr>
            <a:r>
              <a:rPr lang="en-US" sz="900" b="1" dirty="0" smtClean="0"/>
              <a:t>The Discipline of Teams, Jon R. </a:t>
            </a:r>
            <a:r>
              <a:rPr lang="en-US" sz="900" b="1" dirty="0" err="1" smtClean="0"/>
              <a:t>Katsenbach</a:t>
            </a:r>
            <a:r>
              <a:rPr lang="en-US" sz="900" b="1" dirty="0" smtClean="0"/>
              <a:t> and Douglas K. Smith (Harvard Business Review, July-August, 2005)</a:t>
            </a:r>
          </a:p>
          <a:p>
            <a:pPr lvl="1">
              <a:buFont typeface="Arial" pitchFamily="34" charset="0"/>
              <a:buChar char="•"/>
            </a:pPr>
            <a:endParaRPr lang="en-US" dirty="0" smtClean="0"/>
          </a:p>
          <a:p>
            <a:pPr lvl="1">
              <a:buFont typeface="Arial" pitchFamily="34" charset="0"/>
              <a:buChar char="•"/>
            </a:pPr>
            <a:r>
              <a:rPr lang="en-US" dirty="0" smtClean="0"/>
              <a:t>  Team effectiveness can be influenced by the personality types and traits of its individual members.  Personality </a:t>
            </a:r>
            <a:r>
              <a:rPr lang="en-US" i="1" dirty="0" smtClean="0"/>
              <a:t>“types”</a:t>
            </a:r>
            <a:r>
              <a:rPr lang="en-US" dirty="0" smtClean="0"/>
              <a:t> are sometimes thought to involve qualitative, whereas personality </a:t>
            </a:r>
            <a:r>
              <a:rPr lang="en-US" i="1" dirty="0" smtClean="0"/>
              <a:t>“traits”</a:t>
            </a:r>
            <a:r>
              <a:rPr lang="en-US" dirty="0" smtClean="0"/>
              <a:t> maybe classified as quantitative differences between individuals.  There are several models of assessment for both indices, e.g., MBTI, Five-Factor Model</a:t>
            </a:r>
          </a:p>
          <a:p>
            <a:pPr lvl="1">
              <a:buFont typeface="Arial" pitchFamily="34" charset="0"/>
              <a:buChar char="•"/>
            </a:pPr>
            <a:endParaRPr lang="en-US" dirty="0" smtClean="0"/>
          </a:p>
          <a:p>
            <a:pPr lvl="1">
              <a:buFont typeface="Arial" pitchFamily="34" charset="0"/>
              <a:buChar char="•"/>
            </a:pPr>
            <a:r>
              <a:rPr lang="en-US" dirty="0" smtClean="0"/>
              <a:t> A high-performing team (HPT) is committed, coordinated, focused, adaptable and has diverse skills and talents</a:t>
            </a:r>
          </a:p>
          <a:p>
            <a:pPr lvl="1">
              <a:buFont typeface="Arial" pitchFamily="34" charset="0"/>
              <a:buChar char="•"/>
            </a:pPr>
            <a:endParaRPr lang="en-US" dirty="0" smtClean="0"/>
          </a:p>
          <a:p>
            <a:pPr lvl="2">
              <a:lnSpc>
                <a:spcPct val="160000"/>
              </a:lnSpc>
              <a:buFont typeface="Arial" pitchFamily="34" charset="0"/>
              <a:buChar char="−"/>
            </a:pPr>
            <a:r>
              <a:rPr lang="en-US" dirty="0" smtClean="0"/>
              <a:t> </a:t>
            </a:r>
            <a:r>
              <a:rPr lang="en-US" sz="1500" dirty="0" smtClean="0"/>
              <a:t>communicates optimally</a:t>
            </a:r>
          </a:p>
          <a:p>
            <a:pPr lvl="2">
              <a:lnSpc>
                <a:spcPct val="160000"/>
              </a:lnSpc>
              <a:buFont typeface="Arial" pitchFamily="34" charset="0"/>
              <a:buChar char="−"/>
            </a:pPr>
            <a:r>
              <a:rPr lang="en-US" sz="1500" dirty="0" smtClean="0"/>
              <a:t> aligns itself around key initiatives</a:t>
            </a:r>
          </a:p>
          <a:p>
            <a:pPr lvl="2">
              <a:lnSpc>
                <a:spcPct val="160000"/>
              </a:lnSpc>
              <a:buFont typeface="Arial" pitchFamily="34" charset="0"/>
              <a:buChar char="−"/>
            </a:pPr>
            <a:r>
              <a:rPr lang="en-US" sz="1500" dirty="0" smtClean="0"/>
              <a:t> creates short-term/long-term plans</a:t>
            </a:r>
          </a:p>
          <a:p>
            <a:pPr lvl="2">
              <a:lnSpc>
                <a:spcPct val="160000"/>
              </a:lnSpc>
              <a:buFont typeface="Arial" pitchFamily="34" charset="0"/>
              <a:buChar char="−"/>
            </a:pPr>
            <a:r>
              <a:rPr lang="en-US" sz="1500" dirty="0" smtClean="0"/>
              <a:t> takes ownership of key accountabilities</a:t>
            </a:r>
          </a:p>
          <a:p>
            <a:pPr lvl="2">
              <a:lnSpc>
                <a:spcPct val="160000"/>
              </a:lnSpc>
              <a:buFont typeface="Arial" pitchFamily="34" charset="0"/>
              <a:buChar char="−"/>
            </a:pPr>
            <a:r>
              <a:rPr lang="en-US" sz="1500" dirty="0" smtClean="0"/>
              <a:t> holds itself accountable to deliver the required results</a:t>
            </a:r>
          </a:p>
          <a:p>
            <a:pPr lvl="1">
              <a:buFont typeface="Arial" pitchFamily="34" charset="0"/>
              <a:buChar char="•"/>
            </a:pPr>
            <a:endParaRPr lang="en-US" dirty="0" smtClean="0"/>
          </a:p>
          <a:p>
            <a:pPr lvl="1" algn="ctr">
              <a:buNone/>
            </a:pPr>
            <a:endParaRPr lang="en-US" dirty="0"/>
          </a:p>
          <a:p>
            <a:pPr lvl="1">
              <a:buNone/>
            </a:pPr>
            <a:r>
              <a:rPr lang="en-US" dirty="0" smtClean="0"/>
              <a:t>		“</a:t>
            </a:r>
            <a:r>
              <a:rPr lang="en-US" b="1" i="1" dirty="0" smtClean="0"/>
              <a:t>None of us are as smart as all of us</a:t>
            </a:r>
            <a:r>
              <a:rPr lang="en-US" dirty="0" smtClean="0"/>
              <a:t>”</a:t>
            </a:r>
          </a:p>
          <a:p>
            <a:pPr lvl="1" algn="ctr">
              <a:buNone/>
            </a:pPr>
            <a:endParaRPr lang="en-US" sz="900" b="1" dirty="0" smtClean="0"/>
          </a:p>
          <a:p>
            <a:pPr lvl="1">
              <a:buNone/>
            </a:pPr>
            <a:r>
              <a:rPr lang="en-US" sz="900" b="1" dirty="0" smtClean="0"/>
              <a:t>	          The New Science of Building Great Teams, Alex “Sandy” </a:t>
            </a:r>
            <a:r>
              <a:rPr lang="en-US" sz="900" b="1" dirty="0" err="1" smtClean="0"/>
              <a:t>Pentland</a:t>
            </a:r>
            <a:r>
              <a:rPr lang="en-US" sz="900" b="1" dirty="0" smtClean="0"/>
              <a:t>  (Harvard Business Review, April, 2012)</a:t>
            </a:r>
          </a:p>
        </p:txBody>
      </p:sp>
      <p:sp>
        <p:nvSpPr>
          <p:cNvPr id="7" name="Title Placeholder 1"/>
          <p:cNvSpPr txBox="1">
            <a:spLocks/>
          </p:cNvSpPr>
          <p:nvPr/>
        </p:nvSpPr>
        <p:spPr>
          <a:xfrm>
            <a:off x="457200" y="274638"/>
            <a:ext cx="8229600" cy="1143000"/>
          </a:xfrm>
          <a:prstGeom prst="rect">
            <a:avLst/>
          </a:prstGeom>
        </p:spPr>
        <p:txBody>
          <a:bodyPr vert="horz" lIns="91440" tIns="45720" rIns="91440" bIns="45720" rtlCol="0" anchor="ctr">
            <a:normAutofit/>
          </a:bodyPr>
          <a:lstStyle/>
          <a:p>
            <a:pPr lvl="0">
              <a:spcBef>
                <a:spcPct val="0"/>
              </a:spcBef>
              <a:defRPr/>
            </a:pPr>
            <a:r>
              <a:rPr lang="en-US" sz="3200" b="1" dirty="0" smtClean="0">
                <a:solidFill>
                  <a:srgbClr val="782327"/>
                </a:solidFill>
              </a:rPr>
              <a:t>High-Performing Teams</a:t>
            </a:r>
          </a:p>
          <a:p>
            <a:pPr lvl="0">
              <a:spcBef>
                <a:spcPct val="0"/>
              </a:spcBef>
              <a:defRPr/>
            </a:pPr>
            <a:r>
              <a:rPr lang="en-US" sz="2800" dirty="0" smtClean="0">
                <a:solidFill>
                  <a:srgbClr val="782327"/>
                </a:solidFill>
              </a:rPr>
              <a:t>Definition</a:t>
            </a:r>
            <a:endParaRPr lang="en-US" sz="4000" dirty="0">
              <a:latin typeface="+mj-lt"/>
              <a:ea typeface="+mj-ea"/>
              <a:cs typeface="+mj-cs"/>
            </a:endParaRPr>
          </a:p>
        </p:txBody>
      </p:sp>
      <p:pic>
        <p:nvPicPr>
          <p:cNvPr id="4" name="Picture 3" descr="Team.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31128" y="3725912"/>
            <a:ext cx="1769672" cy="1177636"/>
          </a:xfrm>
          <a:prstGeom prst="rect">
            <a:avLst/>
          </a:prstGeom>
        </p:spPr>
      </p:pic>
    </p:spTree>
    <p:extLst>
      <p:ext uri="{BB962C8B-B14F-4D97-AF65-F5344CB8AC3E}">
        <p14:creationId xmlns:p14="http://schemas.microsoft.com/office/powerpoint/2010/main" val="3582442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olution.jpg"/>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rot="19817608">
            <a:off x="6967863" y="3754161"/>
            <a:ext cx="1887877" cy="1887877"/>
          </a:xfrm>
          <a:prstGeom prst="rect">
            <a:avLst/>
          </a:prstGeom>
        </p:spPr>
      </p:pic>
      <p:sp>
        <p:nvSpPr>
          <p:cNvPr id="6" name="Text Placeholder 2"/>
          <p:cNvSpPr txBox="1">
            <a:spLocks/>
          </p:cNvSpPr>
          <p:nvPr/>
        </p:nvSpPr>
        <p:spPr>
          <a:xfrm>
            <a:off x="152400" y="1570037"/>
            <a:ext cx="8229600" cy="4525963"/>
          </a:xfrm>
          <a:prstGeom prst="rect">
            <a:avLst/>
          </a:prstGeom>
        </p:spPr>
        <p:txBody>
          <a:bodyPr vert="horz" lIns="91440" tIns="45720" rIns="91440" bIns="45720" rtlCol="0">
            <a:noAutofit/>
          </a:bodyPr>
          <a:lstStyle/>
          <a:p>
            <a:pPr lvl="1">
              <a:buFont typeface="Arial" pitchFamily="34" charset="0"/>
              <a:buChar char="•"/>
            </a:pPr>
            <a:r>
              <a:rPr lang="en-US" sz="1600" i="1" dirty="0" smtClean="0"/>
              <a:t> “The best teams invest a tremendous amount of time and effort exploring, shaping and agreeing on a purpose that belongs to them both collectively and individually.  This ‘purposing’ activity continues throughout the life of the team.”</a:t>
            </a:r>
          </a:p>
          <a:p>
            <a:pPr lvl="1"/>
            <a:r>
              <a:rPr lang="en-US" sz="900" i="1" dirty="0" smtClean="0"/>
              <a:t> </a:t>
            </a:r>
          </a:p>
          <a:p>
            <a:pPr lvl="1" algn="ctr">
              <a:buNone/>
            </a:pPr>
            <a:r>
              <a:rPr lang="en-US" sz="800" b="1" dirty="0" smtClean="0"/>
              <a:t>The Discipline of Teams, Jon R. </a:t>
            </a:r>
            <a:r>
              <a:rPr lang="en-US" sz="800" b="1" dirty="0" err="1" smtClean="0"/>
              <a:t>Katsenbach</a:t>
            </a:r>
            <a:r>
              <a:rPr lang="en-US" sz="800" b="1" dirty="0" smtClean="0"/>
              <a:t> and Douglas K. Smith (Harvard Business Review, July-August, 2005)</a:t>
            </a:r>
          </a:p>
          <a:p>
            <a:pPr lvl="1" algn="ctr">
              <a:buNone/>
            </a:pPr>
            <a:endParaRPr lang="en-US" sz="400" dirty="0" smtClean="0"/>
          </a:p>
          <a:p>
            <a:pPr lvl="1"/>
            <a:endParaRPr lang="en-US" sz="1600" dirty="0" smtClean="0"/>
          </a:p>
          <a:p>
            <a:pPr lvl="1">
              <a:buFont typeface="Arial" pitchFamily="34" charset="0"/>
              <a:buChar char="•"/>
            </a:pPr>
            <a:r>
              <a:rPr lang="en-US" sz="1600" dirty="0" smtClean="0"/>
              <a:t> Group dynamics of HPTs centers on how teams communicate and operate:-</a:t>
            </a:r>
          </a:p>
          <a:p>
            <a:pPr lvl="2"/>
            <a:r>
              <a:rPr lang="en-US" sz="1600" dirty="0" smtClean="0"/>
              <a:t>- Energy</a:t>
            </a:r>
          </a:p>
          <a:p>
            <a:pPr lvl="3">
              <a:buFont typeface="Wingdings" pitchFamily="2" charset="2"/>
              <a:buChar char="§"/>
            </a:pPr>
            <a:r>
              <a:rPr lang="en-US" sz="1400" dirty="0" smtClean="0"/>
              <a:t> How team members </a:t>
            </a:r>
            <a:r>
              <a:rPr lang="en-US" sz="1400" i="1" dirty="0" smtClean="0"/>
              <a:t>contribute to the team</a:t>
            </a:r>
          </a:p>
          <a:p>
            <a:pPr lvl="4">
              <a:buFont typeface="Wingdings" pitchFamily="2" charset="2"/>
              <a:buChar char="q"/>
            </a:pPr>
            <a:r>
              <a:rPr lang="en-US" sz="1400" dirty="0" smtClean="0"/>
              <a:t> Everyone on the team talks and listens in roughly equal measure</a:t>
            </a:r>
          </a:p>
          <a:p>
            <a:pPr lvl="4">
              <a:buFont typeface="Wingdings" pitchFamily="2" charset="2"/>
              <a:buChar char="q"/>
            </a:pPr>
            <a:r>
              <a:rPr lang="en-US" sz="1400" dirty="0" smtClean="0"/>
              <a:t> Keep contributions “</a:t>
            </a:r>
            <a:r>
              <a:rPr lang="en-US" sz="1400" i="1" dirty="0" smtClean="0"/>
              <a:t>short and sweet</a:t>
            </a:r>
            <a:r>
              <a:rPr lang="en-US" sz="1400" dirty="0" smtClean="0"/>
              <a:t>”</a:t>
            </a:r>
          </a:p>
          <a:p>
            <a:pPr lvl="4">
              <a:buFont typeface="Wingdings" pitchFamily="2" charset="2"/>
              <a:buChar char="q"/>
            </a:pPr>
            <a:r>
              <a:rPr lang="en-US" sz="1400" dirty="0" smtClean="0"/>
              <a:t> Take ownership</a:t>
            </a:r>
          </a:p>
          <a:p>
            <a:pPr lvl="2"/>
            <a:r>
              <a:rPr lang="en-US" sz="1600" dirty="0" smtClean="0"/>
              <a:t>- Engagement</a:t>
            </a:r>
          </a:p>
          <a:p>
            <a:pPr lvl="3">
              <a:buFont typeface="Wingdings" pitchFamily="2" charset="2"/>
              <a:buChar char="§"/>
            </a:pPr>
            <a:r>
              <a:rPr lang="en-US" sz="1400" dirty="0" smtClean="0"/>
              <a:t> How team members </a:t>
            </a:r>
            <a:r>
              <a:rPr lang="en-US" sz="1400" i="1" dirty="0" smtClean="0"/>
              <a:t>communicate with one another</a:t>
            </a:r>
          </a:p>
          <a:p>
            <a:pPr lvl="4">
              <a:buFont typeface="Wingdings" pitchFamily="2" charset="2"/>
              <a:buChar char="q"/>
            </a:pPr>
            <a:r>
              <a:rPr lang="en-US" sz="1400" dirty="0" smtClean="0"/>
              <a:t> Connect directly with one another, not just the team leader</a:t>
            </a:r>
          </a:p>
          <a:p>
            <a:pPr lvl="4">
              <a:buFont typeface="Wingdings" pitchFamily="2" charset="2"/>
              <a:buChar char="q"/>
            </a:pPr>
            <a:r>
              <a:rPr lang="en-US" sz="1400" dirty="0" smtClean="0"/>
              <a:t> Side-conversations within the team</a:t>
            </a:r>
          </a:p>
          <a:p>
            <a:pPr lvl="2"/>
            <a:r>
              <a:rPr lang="en-US" sz="1600" dirty="0" smtClean="0"/>
              <a:t>- Exploration</a:t>
            </a:r>
          </a:p>
          <a:p>
            <a:pPr lvl="3">
              <a:buFont typeface="Wingdings" pitchFamily="2" charset="2"/>
              <a:buChar char="§"/>
            </a:pPr>
            <a:r>
              <a:rPr lang="en-US" sz="1400" dirty="0" smtClean="0"/>
              <a:t> How team members </a:t>
            </a:r>
            <a:r>
              <a:rPr lang="en-US" sz="1400" i="1" dirty="0" smtClean="0"/>
              <a:t>educate each other</a:t>
            </a:r>
            <a:endParaRPr lang="en-US" sz="1400" i="1" dirty="0" smtClean="0">
              <a:solidFill>
                <a:srgbClr val="FF0000"/>
              </a:solidFill>
            </a:endParaRPr>
          </a:p>
          <a:p>
            <a:pPr lvl="4">
              <a:buFont typeface="Wingdings" pitchFamily="2" charset="2"/>
              <a:buChar char="q"/>
            </a:pPr>
            <a:r>
              <a:rPr lang="en-US" sz="1400" dirty="0" smtClean="0"/>
              <a:t> Seek fresh perspectives from other groups</a:t>
            </a:r>
          </a:p>
          <a:p>
            <a:pPr lvl="4">
              <a:buFont typeface="Wingdings" pitchFamily="2" charset="2"/>
              <a:buChar char="q"/>
            </a:pPr>
            <a:r>
              <a:rPr lang="en-US" sz="1400" dirty="0" smtClean="0"/>
              <a:t> Bring information back to the team</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b="0" i="0" u="none" strike="noStrike" kern="1200" cap="none" spc="0" normalizeH="0" baseline="0" noProof="0" dirty="0">
              <a:ln>
                <a:noFill/>
              </a:ln>
              <a:solidFill>
                <a:schemeClr val="tx1"/>
              </a:solidFill>
              <a:effectLst/>
              <a:uLnTx/>
              <a:uFillTx/>
              <a:latin typeface="+mn-lt"/>
              <a:ea typeface="+mn-ea"/>
              <a:cs typeface="+mn-cs"/>
            </a:endParaRPr>
          </a:p>
        </p:txBody>
      </p:sp>
      <p:sp>
        <p:nvSpPr>
          <p:cNvPr id="7" name="Title Placeholder 1"/>
          <p:cNvSpPr txBox="1">
            <a:spLocks/>
          </p:cNvSpPr>
          <p:nvPr/>
        </p:nvSpPr>
        <p:spPr>
          <a:xfrm>
            <a:off x="457200" y="304800"/>
            <a:ext cx="8229600" cy="1447800"/>
          </a:xfrm>
          <a:prstGeom prst="rect">
            <a:avLst/>
          </a:prstGeom>
        </p:spPr>
        <p:txBody>
          <a:bodyPr vert="horz" lIns="91440" tIns="45720" rIns="91440" bIns="45720" rtlCol="0" anchor="ctr">
            <a:normAutofit/>
          </a:bodyPr>
          <a:lstStyle/>
          <a:p>
            <a:pPr lvl="0">
              <a:spcBef>
                <a:spcPct val="0"/>
              </a:spcBef>
              <a:defRPr/>
            </a:pPr>
            <a:r>
              <a:rPr lang="en-US" sz="3200" b="1" dirty="0" smtClean="0">
                <a:solidFill>
                  <a:srgbClr val="782327"/>
                </a:solidFill>
              </a:rPr>
              <a:t>High-Performing Teams</a:t>
            </a:r>
          </a:p>
          <a:p>
            <a:pPr lvl="0">
              <a:spcBef>
                <a:spcPct val="0"/>
              </a:spcBef>
              <a:defRPr/>
            </a:pPr>
            <a:r>
              <a:rPr lang="en-US" sz="2800" dirty="0" smtClean="0">
                <a:solidFill>
                  <a:srgbClr val="782327"/>
                </a:solidFill>
              </a:rPr>
              <a:t>Group Dynamics</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582442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コンテンツ プレースホルダー 2"/>
          <p:cNvSpPr txBox="1">
            <a:spLocks/>
          </p:cNvSpPr>
          <p:nvPr/>
        </p:nvSpPr>
        <p:spPr bwMode="auto">
          <a:xfrm>
            <a:off x="685800" y="1828800"/>
            <a:ext cx="7924800" cy="3276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55000" lnSpcReduction="20000"/>
          </a:bodyPr>
          <a:lstStyle/>
          <a:p>
            <a:pPr marL="457200" indent="-457200" eaLnBrk="0" fontAlgn="base" hangingPunct="0">
              <a:spcBef>
                <a:spcPct val="20000"/>
              </a:spcBef>
              <a:spcAft>
                <a:spcPct val="0"/>
              </a:spcAft>
              <a:buFont typeface="Arial"/>
              <a:buChar char="•"/>
              <a:defRPr/>
            </a:pPr>
            <a:r>
              <a:rPr kumimoji="1" lang="en-US" sz="2900" b="1" dirty="0" smtClean="0">
                <a:solidFill>
                  <a:srgbClr val="4C4948"/>
                </a:solidFill>
                <a:latin typeface="Arial"/>
                <a:ea typeface="HGPｺﾞｼｯｸM"/>
              </a:rPr>
              <a:t>Teams </a:t>
            </a:r>
            <a:r>
              <a:rPr kumimoji="1" lang="en-US" sz="2900" b="1" dirty="0">
                <a:solidFill>
                  <a:srgbClr val="4C4948"/>
                </a:solidFill>
                <a:latin typeface="Arial"/>
                <a:ea typeface="HGPｺﾞｼｯｸM"/>
              </a:rPr>
              <a:t>can be insular and this can be self-limiting.  The concept of </a:t>
            </a:r>
            <a:r>
              <a:rPr kumimoji="1" lang="en-US" sz="2900" b="1" dirty="0" smtClean="0">
                <a:solidFill>
                  <a:srgbClr val="4C4948"/>
                </a:solidFill>
                <a:latin typeface="Arial"/>
                <a:ea typeface="HGPｺﾞｼｯｸM"/>
              </a:rPr>
              <a:t>“X</a:t>
            </a:r>
            <a:r>
              <a:rPr kumimoji="1" lang="en-US" sz="2900" b="1" dirty="0">
                <a:solidFill>
                  <a:srgbClr val="4C4948"/>
                </a:solidFill>
                <a:latin typeface="Arial"/>
                <a:ea typeface="HGPｺﾞｼｯｸM"/>
              </a:rPr>
              <a:t>-</a:t>
            </a:r>
            <a:r>
              <a:rPr kumimoji="1" lang="en-US" sz="2900" b="1" dirty="0" smtClean="0">
                <a:solidFill>
                  <a:srgbClr val="4C4948"/>
                </a:solidFill>
                <a:latin typeface="Arial"/>
                <a:ea typeface="HGPｺﾞｼｯｸM"/>
              </a:rPr>
              <a:t>teams” brings </a:t>
            </a:r>
            <a:r>
              <a:rPr kumimoji="1" lang="en-US" sz="2900" b="1" dirty="0">
                <a:solidFill>
                  <a:srgbClr val="4C4948"/>
                </a:solidFill>
                <a:latin typeface="Arial"/>
                <a:ea typeface="HGPｺﾞｼｯｸM"/>
              </a:rPr>
              <a:t>excellence to teams by seeking expertise and input external to the </a:t>
            </a:r>
            <a:r>
              <a:rPr kumimoji="1" lang="en-US" sz="2900" b="1" dirty="0" smtClean="0">
                <a:solidFill>
                  <a:srgbClr val="4C4948"/>
                </a:solidFill>
                <a:latin typeface="Arial"/>
                <a:ea typeface="HGPｺﾞｼｯｸM"/>
              </a:rPr>
              <a:t>team.  Advances in the area of scientific endeavor can come from seeking knowledge and experience external to the lab, PI or even the field of acknowledged experts</a:t>
            </a:r>
            <a:endParaRPr kumimoji="1" lang="en-US" sz="2900" b="1" dirty="0">
              <a:solidFill>
                <a:srgbClr val="4C4948"/>
              </a:solidFill>
              <a:latin typeface="Arial"/>
              <a:ea typeface="HGPｺﾞｼｯｸM"/>
            </a:endParaRPr>
          </a:p>
          <a:p>
            <a:pPr marL="457200" marR="0" lvl="0" indent="-457200" algn="l" defTabSz="914400" rtl="0" eaLnBrk="0" fontAlgn="base" latinLnBrk="0" hangingPunct="0">
              <a:lnSpc>
                <a:spcPct val="100000"/>
              </a:lnSpc>
              <a:spcBef>
                <a:spcPct val="20000"/>
              </a:spcBef>
              <a:spcAft>
                <a:spcPct val="0"/>
              </a:spcAft>
              <a:buClrTx/>
              <a:buSzTx/>
              <a:buFont typeface="+mj-lt"/>
              <a:buAutoNum type="arabicPeriod"/>
              <a:tabLst/>
              <a:defRPr/>
            </a:pPr>
            <a:endParaRPr kumimoji="1" lang="en-US" sz="2000" b="0" i="0" u="none" strike="noStrike" kern="1200" cap="none" spc="0" normalizeH="0" baseline="0" noProof="0" dirty="0" smtClean="0">
              <a:ln>
                <a:noFill/>
              </a:ln>
              <a:solidFill>
                <a:srgbClr val="4C4948"/>
              </a:solidFill>
              <a:effectLst/>
              <a:uLnTx/>
              <a:uFillTx/>
              <a:latin typeface="Arial"/>
              <a:ea typeface="HGPｺﾞｼｯｸM"/>
              <a:cs typeface="+mn-cs"/>
            </a:endParaRPr>
          </a:p>
          <a:p>
            <a:pPr marL="457200" marR="0" lvl="0" indent="-457200" defTabSz="914400" rtl="0" eaLnBrk="0" fontAlgn="base" latinLnBrk="0" hangingPunct="0">
              <a:lnSpc>
                <a:spcPct val="100000"/>
              </a:lnSpc>
              <a:spcBef>
                <a:spcPct val="20000"/>
              </a:spcBef>
              <a:spcAft>
                <a:spcPct val="0"/>
              </a:spcAft>
              <a:buClrTx/>
              <a:buSzTx/>
              <a:buFont typeface="Arial" pitchFamily="34" charset="0"/>
              <a:buChar char="•"/>
              <a:tabLst/>
              <a:defRPr/>
            </a:pPr>
            <a:r>
              <a:rPr kumimoji="1" lang="en-US" sz="2800" b="1" i="0" u="none" strike="noStrike" kern="1200" cap="none" spc="0" normalizeH="0" baseline="0" noProof="0" dirty="0" smtClean="0">
                <a:ln>
                  <a:noFill/>
                </a:ln>
                <a:solidFill>
                  <a:srgbClr val="4C4948"/>
                </a:solidFill>
                <a:effectLst/>
                <a:uLnTx/>
                <a:uFillTx/>
                <a:latin typeface="Arial"/>
                <a:ea typeface="HGPｺﾞｼｯｸM"/>
                <a:cs typeface="+mn-cs"/>
              </a:rPr>
              <a:t>Principles</a:t>
            </a:r>
          </a:p>
          <a:p>
            <a:pPr marL="914400" lvl="1" indent="-457200" eaLnBrk="0" fontAlgn="base" hangingPunct="0">
              <a:spcBef>
                <a:spcPct val="20000"/>
              </a:spcBef>
              <a:spcAft>
                <a:spcPct val="0"/>
              </a:spcAft>
              <a:buFontTx/>
              <a:buChar char="-"/>
            </a:pPr>
            <a:r>
              <a:rPr kumimoji="1" lang="en-US" sz="2000" b="0" i="0" u="none" strike="noStrike" kern="1200" cap="none" spc="0" normalizeH="0" baseline="0" noProof="0" dirty="0" smtClean="0">
                <a:ln>
                  <a:noFill/>
                </a:ln>
                <a:solidFill>
                  <a:srgbClr val="4C4948"/>
                </a:solidFill>
                <a:effectLst/>
                <a:uLnTx/>
                <a:uFillTx/>
                <a:latin typeface="Arial"/>
                <a:ea typeface="HGPｺﾞｼｯｸM"/>
                <a:cs typeface="+mn-cs"/>
              </a:rPr>
              <a:t>High level of external activity</a:t>
            </a:r>
          </a:p>
          <a:p>
            <a:pPr marL="914400" lvl="1" indent="-457200" eaLnBrk="0" fontAlgn="base" hangingPunct="0">
              <a:spcBef>
                <a:spcPct val="20000"/>
              </a:spcBef>
              <a:spcAft>
                <a:spcPct val="0"/>
              </a:spcAft>
              <a:buFontTx/>
              <a:buChar char="-"/>
            </a:pPr>
            <a:r>
              <a:rPr kumimoji="1" lang="en-US" sz="2000" b="0" i="0" u="none" strike="noStrike" kern="1200" cap="none" spc="0" normalizeH="0" baseline="0" noProof="0" dirty="0" smtClean="0">
                <a:ln>
                  <a:noFill/>
                </a:ln>
                <a:solidFill>
                  <a:srgbClr val="4C4948"/>
                </a:solidFill>
                <a:effectLst/>
                <a:uLnTx/>
                <a:uFillTx/>
                <a:latin typeface="Arial"/>
                <a:ea typeface="HGPｺﾞｼｯｸM"/>
                <a:cs typeface="+mn-cs"/>
              </a:rPr>
              <a:t>Combined with extreme execution</a:t>
            </a:r>
          </a:p>
          <a:p>
            <a:pPr marL="914400" lvl="1" indent="-457200" eaLnBrk="0" fontAlgn="base" hangingPunct="0">
              <a:spcBef>
                <a:spcPct val="20000"/>
              </a:spcBef>
              <a:spcAft>
                <a:spcPct val="0"/>
              </a:spcAft>
              <a:buFontTx/>
              <a:buChar char="-"/>
            </a:pPr>
            <a:r>
              <a:rPr kumimoji="1" lang="en-US" sz="2000" dirty="0" smtClean="0">
                <a:solidFill>
                  <a:srgbClr val="4C4948"/>
                </a:solidFill>
                <a:latin typeface="Arial"/>
                <a:ea typeface="HGPｺﾞｼｯｸM"/>
              </a:rPr>
              <a:t>Incorporate flexible phases</a:t>
            </a:r>
          </a:p>
          <a:p>
            <a:pPr marL="914400" lvl="1" indent="-457200" eaLnBrk="0" fontAlgn="base" hangingPunct="0">
              <a:spcBef>
                <a:spcPct val="20000"/>
              </a:spcBef>
              <a:spcAft>
                <a:spcPct val="0"/>
              </a:spcAft>
              <a:buFont typeface="+mj-lt"/>
              <a:buAutoNum type="arabicPeriod"/>
            </a:pPr>
            <a:endParaRPr kumimoji="1" lang="en-US" sz="2000" b="0" i="0" u="none" strike="noStrike" kern="1200" cap="none" spc="0" normalizeH="0" baseline="0" noProof="0" dirty="0" smtClean="0">
              <a:ln>
                <a:noFill/>
              </a:ln>
              <a:solidFill>
                <a:srgbClr val="4C4948"/>
              </a:solidFill>
              <a:effectLst/>
              <a:uLnTx/>
              <a:uFillTx/>
              <a:latin typeface="Arial"/>
              <a:ea typeface="HGPｺﾞｼｯｸM"/>
              <a:cs typeface="+mn-cs"/>
            </a:endParaRPr>
          </a:p>
          <a:p>
            <a:pPr marL="457200" lvl="0" indent="-457200" eaLnBrk="0" fontAlgn="base" hangingPunct="0">
              <a:spcBef>
                <a:spcPct val="20000"/>
              </a:spcBef>
              <a:spcAft>
                <a:spcPct val="0"/>
              </a:spcAft>
              <a:buFont typeface="Arial" pitchFamily="34" charset="0"/>
              <a:buChar char="•"/>
              <a:defRPr/>
            </a:pPr>
            <a:r>
              <a:rPr kumimoji="1" lang="en-US" sz="2800" b="1" dirty="0" smtClean="0">
                <a:solidFill>
                  <a:srgbClr val="4C4948"/>
                </a:solidFill>
                <a:ea typeface="HGPｺﾞｼｯｸM"/>
              </a:rPr>
              <a:t>Structure</a:t>
            </a:r>
          </a:p>
          <a:p>
            <a:pPr marL="914400" lvl="1" indent="-457200" eaLnBrk="0" fontAlgn="base" hangingPunct="0">
              <a:spcBef>
                <a:spcPct val="20000"/>
              </a:spcBef>
              <a:spcAft>
                <a:spcPct val="0"/>
              </a:spcAft>
              <a:buFontTx/>
              <a:buChar char="-"/>
            </a:pPr>
            <a:r>
              <a:rPr kumimoji="1" lang="en-US" sz="2000" dirty="0" smtClean="0">
                <a:solidFill>
                  <a:srgbClr val="4C4948"/>
                </a:solidFill>
                <a:latin typeface="Arial"/>
                <a:ea typeface="HGPｺﾞｼｯｸM"/>
              </a:rPr>
              <a:t>Extensive ties to others outside of the team</a:t>
            </a:r>
          </a:p>
          <a:p>
            <a:pPr marL="914400" lvl="1" indent="-457200" eaLnBrk="0" fontAlgn="base" hangingPunct="0">
              <a:spcBef>
                <a:spcPct val="20000"/>
              </a:spcBef>
              <a:spcAft>
                <a:spcPct val="0"/>
              </a:spcAft>
              <a:buFontTx/>
              <a:buChar char="-"/>
            </a:pPr>
            <a:r>
              <a:rPr kumimoji="1" lang="en-US" sz="2000" dirty="0" smtClean="0">
                <a:solidFill>
                  <a:srgbClr val="4C4948"/>
                </a:solidFill>
                <a:latin typeface="Arial"/>
                <a:ea typeface="HGPｺﾞｼｯｸM"/>
              </a:rPr>
              <a:t>Expandable tiers </a:t>
            </a:r>
          </a:p>
          <a:p>
            <a:pPr marL="914400" lvl="1" indent="-457200" eaLnBrk="0" fontAlgn="base" hangingPunct="0">
              <a:spcBef>
                <a:spcPct val="20000"/>
              </a:spcBef>
              <a:spcAft>
                <a:spcPct val="0"/>
              </a:spcAft>
              <a:buFontTx/>
              <a:buChar char="-"/>
            </a:pPr>
            <a:r>
              <a:rPr kumimoji="1" lang="en-US" sz="2000" dirty="0" smtClean="0">
                <a:solidFill>
                  <a:srgbClr val="4C4948"/>
                </a:solidFill>
                <a:latin typeface="Arial"/>
                <a:ea typeface="HGPｺﾞｼｯｸM"/>
              </a:rPr>
              <a:t>Exchangeable membership</a:t>
            </a:r>
          </a:p>
          <a:p>
            <a:pPr marL="742950" marR="0" lvl="1" indent="-285750" algn="l" defTabSz="914400" rtl="0" eaLnBrk="0" fontAlgn="base" latinLnBrk="0" hangingPunct="0">
              <a:lnSpc>
                <a:spcPct val="100000"/>
              </a:lnSpc>
              <a:spcBef>
                <a:spcPct val="20000"/>
              </a:spcBef>
              <a:spcAft>
                <a:spcPct val="0"/>
              </a:spcAft>
              <a:buClrTx/>
              <a:buSzTx/>
              <a:buFont typeface="Courier New" pitchFamily="49" charset="0"/>
              <a:buChar char="o"/>
              <a:tabLst/>
              <a:defRPr/>
            </a:pPr>
            <a:endParaRPr kumimoji="1" lang="en-US" sz="1800" b="0" i="0" u="none" strike="noStrike" kern="1200" cap="none" spc="0" normalizeH="0" baseline="0" noProof="0" dirty="0" smtClean="0">
              <a:ln>
                <a:noFill/>
              </a:ln>
              <a:solidFill>
                <a:srgbClr val="4C4948"/>
              </a:solidFill>
              <a:effectLst/>
              <a:uLnTx/>
              <a:uFillTx/>
              <a:latin typeface="Arial"/>
              <a:ea typeface="HGPｺﾞｼｯｸM"/>
              <a:cs typeface="+mn-cs"/>
            </a:endParaRPr>
          </a:p>
          <a:p>
            <a:pPr marL="742950" marR="0" lvl="1" indent="-285750" algn="l" defTabSz="914400" rtl="0" eaLnBrk="0" fontAlgn="base" latinLnBrk="0" hangingPunct="0">
              <a:lnSpc>
                <a:spcPct val="100000"/>
              </a:lnSpc>
              <a:spcBef>
                <a:spcPct val="20000"/>
              </a:spcBef>
              <a:spcAft>
                <a:spcPct val="0"/>
              </a:spcAft>
              <a:buClrTx/>
              <a:buSzTx/>
              <a:buFont typeface="Courier New" pitchFamily="49" charset="0"/>
              <a:buChar char="o"/>
              <a:tabLst/>
              <a:defRPr/>
            </a:pPr>
            <a:endParaRPr kumimoji="1" lang="en-US" sz="1800" b="0" i="0" u="none" strike="noStrike" kern="1200" cap="none" spc="0" normalizeH="0" baseline="0" noProof="0" dirty="0" smtClean="0">
              <a:ln>
                <a:noFill/>
              </a:ln>
              <a:solidFill>
                <a:srgbClr val="4C4948"/>
              </a:solidFill>
              <a:effectLst/>
              <a:uLnTx/>
              <a:uFillTx/>
              <a:latin typeface="Arial"/>
              <a:ea typeface="HGPｺﾞｼｯｸM"/>
              <a:cs typeface="+mn-cs"/>
            </a:endParaRPr>
          </a:p>
        </p:txBody>
      </p:sp>
      <p:sp>
        <p:nvSpPr>
          <p:cNvPr id="9" name="Rectangle 8"/>
          <p:cNvSpPr/>
          <p:nvPr/>
        </p:nvSpPr>
        <p:spPr>
          <a:xfrm>
            <a:off x="304800" y="5334000"/>
            <a:ext cx="7772400" cy="1151084"/>
          </a:xfrm>
          <a:prstGeom prst="rect">
            <a:avLst/>
          </a:prstGeom>
        </p:spPr>
        <p:txBody>
          <a:bodyPr wrap="square">
            <a:spAutoFit/>
          </a:bodyPr>
          <a:lstStyle/>
          <a:p>
            <a:pPr marL="742950" lvl="1" indent="-285750" algn="ctr" eaLnBrk="0" fontAlgn="base" hangingPunct="0">
              <a:spcBef>
                <a:spcPct val="20000"/>
              </a:spcBef>
              <a:spcAft>
                <a:spcPct val="0"/>
              </a:spcAft>
              <a:defRPr/>
            </a:pPr>
            <a:r>
              <a:rPr kumimoji="1" lang="en-US" sz="1600" dirty="0" smtClean="0">
                <a:solidFill>
                  <a:srgbClr val="4C4948"/>
                </a:solidFill>
                <a:ea typeface="HGPｺﾞｼｯｸM"/>
              </a:rPr>
              <a:t>“</a:t>
            </a:r>
            <a:r>
              <a:rPr kumimoji="1" lang="en-US" sz="1400" b="1" i="1" dirty="0" smtClean="0">
                <a:solidFill>
                  <a:srgbClr val="4C4948"/>
                </a:solidFill>
                <a:ea typeface="HGPｺﾞｼｯｸM"/>
              </a:rPr>
              <a:t>If the need for innovation, flexibility and coordination is not clear, </a:t>
            </a:r>
          </a:p>
          <a:p>
            <a:pPr marL="742950" lvl="1" indent="-285750" algn="ctr" eaLnBrk="0" fontAlgn="base" hangingPunct="0">
              <a:spcBef>
                <a:spcPct val="20000"/>
              </a:spcBef>
              <a:spcAft>
                <a:spcPct val="0"/>
              </a:spcAft>
              <a:defRPr/>
            </a:pPr>
            <a:r>
              <a:rPr kumimoji="1" lang="en-US" sz="1400" b="1" i="1" dirty="0" smtClean="0">
                <a:solidFill>
                  <a:srgbClr val="4C4948"/>
                </a:solidFill>
                <a:ea typeface="HGPｺﾞｼｯｸM"/>
              </a:rPr>
              <a:t>then a traditional team may be a better solution.</a:t>
            </a:r>
            <a:r>
              <a:rPr kumimoji="1" lang="en-US" sz="1400" b="1" dirty="0" smtClean="0">
                <a:solidFill>
                  <a:srgbClr val="4C4948"/>
                </a:solidFill>
                <a:ea typeface="HGPｺﾞｼｯｸM"/>
              </a:rPr>
              <a:t>”</a:t>
            </a:r>
          </a:p>
          <a:p>
            <a:pPr marL="742950" lvl="1" indent="-285750" eaLnBrk="0" fontAlgn="base" hangingPunct="0">
              <a:spcBef>
                <a:spcPct val="20000"/>
              </a:spcBef>
              <a:spcAft>
                <a:spcPct val="0"/>
              </a:spcAft>
              <a:defRPr/>
            </a:pPr>
            <a:endParaRPr kumimoji="1" lang="en-US" sz="900" b="1" dirty="0" smtClean="0">
              <a:solidFill>
                <a:srgbClr val="4C4948"/>
              </a:solidFill>
              <a:ea typeface="HGPｺﾞｼｯｸM"/>
            </a:endParaRPr>
          </a:p>
          <a:p>
            <a:pPr marL="742950" lvl="1" indent="-285750" algn="ctr" eaLnBrk="0" fontAlgn="base" hangingPunct="0">
              <a:spcBef>
                <a:spcPct val="20000"/>
              </a:spcBef>
              <a:spcAft>
                <a:spcPct val="0"/>
              </a:spcAft>
              <a:defRPr/>
            </a:pPr>
            <a:r>
              <a:rPr kumimoji="1" lang="en-US" sz="1050" b="1" dirty="0" smtClean="0">
                <a:solidFill>
                  <a:srgbClr val="4C4948"/>
                </a:solidFill>
                <a:ea typeface="HGPｺﾞｼｯｸM"/>
              </a:rPr>
              <a:t>“X-Teams”, Deborah Ancona, Henrik </a:t>
            </a:r>
            <a:r>
              <a:rPr kumimoji="1" lang="en-US" sz="1050" b="1" dirty="0" err="1" smtClean="0">
                <a:solidFill>
                  <a:srgbClr val="4C4948"/>
                </a:solidFill>
                <a:ea typeface="HGPｺﾞｼｯｸM"/>
              </a:rPr>
              <a:t>Bressman</a:t>
            </a:r>
            <a:r>
              <a:rPr kumimoji="1" lang="en-US" sz="1050" b="1" dirty="0" smtClean="0">
                <a:solidFill>
                  <a:srgbClr val="4C4948"/>
                </a:solidFill>
                <a:ea typeface="HGPｺﾞｼｯｸM"/>
              </a:rPr>
              <a:t>, </a:t>
            </a:r>
          </a:p>
          <a:p>
            <a:pPr marL="742950" lvl="1" indent="-285750" algn="ctr" eaLnBrk="0" fontAlgn="base" hangingPunct="0">
              <a:spcBef>
                <a:spcPct val="20000"/>
              </a:spcBef>
              <a:spcAft>
                <a:spcPct val="0"/>
              </a:spcAft>
              <a:defRPr/>
            </a:pPr>
            <a:r>
              <a:rPr kumimoji="1" lang="en-US" sz="1050" b="1" dirty="0" smtClean="0">
                <a:solidFill>
                  <a:srgbClr val="4C4948"/>
                </a:solidFill>
                <a:ea typeface="HGPｺﾞｼｯｸM"/>
              </a:rPr>
              <a:t>Harvard Business School Press, 2007</a:t>
            </a:r>
            <a:endParaRPr kumimoji="1" lang="en-US" sz="1050" dirty="0" smtClean="0">
              <a:solidFill>
                <a:srgbClr val="4C4948"/>
              </a:solidFill>
              <a:ea typeface="HGPｺﾞｼｯｸM"/>
            </a:endParaRPr>
          </a:p>
        </p:txBody>
      </p:sp>
      <p:sp>
        <p:nvSpPr>
          <p:cNvPr id="10" name="Title Placeholder 1"/>
          <p:cNvSpPr txBox="1">
            <a:spLocks/>
          </p:cNvSpPr>
          <p:nvPr/>
        </p:nvSpPr>
        <p:spPr>
          <a:xfrm>
            <a:off x="457200" y="304800"/>
            <a:ext cx="8229600" cy="1447800"/>
          </a:xfrm>
          <a:prstGeom prst="rect">
            <a:avLst/>
          </a:prstGeom>
        </p:spPr>
        <p:txBody>
          <a:bodyPr vert="horz" lIns="91440" tIns="45720" rIns="91440" bIns="45720" rtlCol="0" anchor="ctr">
            <a:normAutofit/>
          </a:bodyPr>
          <a:lstStyle/>
          <a:p>
            <a:pPr lvl="0">
              <a:spcBef>
                <a:spcPct val="0"/>
              </a:spcBef>
              <a:defRPr/>
            </a:pPr>
            <a:r>
              <a:rPr lang="en-US" sz="3200" b="1" dirty="0" smtClean="0">
                <a:solidFill>
                  <a:srgbClr val="782327"/>
                </a:solidFill>
              </a:rPr>
              <a:t>X-Teams</a:t>
            </a:r>
          </a:p>
          <a:p>
            <a:pPr lvl="0">
              <a:spcBef>
                <a:spcPct val="0"/>
              </a:spcBef>
              <a:defRPr/>
            </a:pPr>
            <a:r>
              <a:rPr lang="en-US" sz="2800" dirty="0" smtClean="0">
                <a:solidFill>
                  <a:srgbClr val="782327"/>
                </a:solidFill>
              </a:rPr>
              <a:t>Innovative teams</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pic>
        <p:nvPicPr>
          <p:cNvPr id="2" name="Picture 1" descr="X teams.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0" y="2956560"/>
            <a:ext cx="3429000" cy="1920240"/>
          </a:xfrm>
          <a:prstGeom prst="rect">
            <a:avLst/>
          </a:prstGeom>
        </p:spPr>
      </p:pic>
    </p:spTree>
    <p:extLst>
      <p:ext uri="{BB962C8B-B14F-4D97-AF65-F5344CB8AC3E}">
        <p14:creationId xmlns:p14="http://schemas.microsoft.com/office/powerpoint/2010/main" val="3582442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p:cNvSpPr txBox="1">
            <a:spLocks/>
          </p:cNvSpPr>
          <p:nvPr/>
        </p:nvSpPr>
        <p:spPr>
          <a:xfrm>
            <a:off x="152400" y="1371600"/>
            <a:ext cx="8915400" cy="5410200"/>
          </a:xfrm>
          <a:prstGeom prst="rect">
            <a:avLst/>
          </a:prstGeom>
        </p:spPr>
        <p:txBody>
          <a:bodyPr vert="horz" lIns="91440" tIns="45720" rIns="91440" bIns="45720" numCol="1" rtlCol="0">
            <a:noAutofit/>
          </a:bodyPr>
          <a:lstStyle/>
          <a:p>
            <a:pPr marL="342900" marR="0" lvl="0" indent="-342900" defTabSz="914400" rtl="0" eaLnBrk="1" fontAlgn="auto" latinLnBrk="0" hangingPunct="1">
              <a:lnSpc>
                <a:spcPct val="100000"/>
              </a:lnSpc>
              <a:spcBef>
                <a:spcPct val="20000"/>
              </a:spcBef>
              <a:spcAft>
                <a:spcPts val="0"/>
              </a:spcAft>
              <a:buClrTx/>
              <a:buSzTx/>
              <a:buAutoNum type="arabicPeriod"/>
              <a:tabLst/>
              <a:defRPr/>
            </a:pPr>
            <a:r>
              <a:rPr kumimoji="0" lang="en-US" b="1"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Absence of trust	</a:t>
            </a:r>
            <a:r>
              <a:rPr kumimoji="0" lang="en-US" sz="16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	The fear of being vulnerable</a:t>
            </a:r>
            <a:r>
              <a:rPr kumimoji="0" lang="en-US" sz="1600" b="0" i="0" u="none" strike="noStrike" kern="1200" cap="none" spc="0" normalizeH="0" noProof="0" dirty="0" smtClean="0">
                <a:ln>
                  <a:noFill/>
                </a:ln>
                <a:solidFill>
                  <a:schemeClr val="tx1">
                    <a:lumMod val="75000"/>
                    <a:lumOff val="25000"/>
                  </a:schemeClr>
                </a:solidFill>
                <a:effectLst/>
                <a:uLnTx/>
                <a:uFillTx/>
                <a:latin typeface="+mn-lt"/>
                <a:ea typeface="+mn-ea"/>
                <a:cs typeface="+mn-cs"/>
              </a:rPr>
              <a:t> with team members 					prevents the building of trust within the team</a:t>
            </a:r>
            <a:r>
              <a:rPr kumimoji="0" lang="en-US" sz="16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	</a:t>
            </a:r>
          </a:p>
          <a:p>
            <a:pPr marL="342900" marR="0" lvl="0" indent="-342900" defTabSz="914400" rtl="0" eaLnBrk="1" fontAlgn="auto" latinLnBrk="0" hangingPunct="1">
              <a:lnSpc>
                <a:spcPct val="100000"/>
              </a:lnSpc>
              <a:spcBef>
                <a:spcPct val="20000"/>
              </a:spcBef>
              <a:spcAft>
                <a:spcPts val="0"/>
              </a:spcAft>
              <a:buClrTx/>
              <a:buSzTx/>
              <a:buAutoNum type="arabicPeriod"/>
              <a:tabLst/>
              <a:defRPr/>
            </a:pPr>
            <a:endParaRPr kumimoji="0" lang="en-US" sz="16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endParaRPr>
          </a:p>
          <a:p>
            <a:pPr marL="342900" marR="0" lvl="0" indent="-342900" defTabSz="914400" rtl="0" eaLnBrk="1" fontAlgn="auto" latinLnBrk="0" hangingPunct="1">
              <a:lnSpc>
                <a:spcPct val="100000"/>
              </a:lnSpc>
              <a:spcBef>
                <a:spcPct val="20000"/>
              </a:spcBef>
              <a:spcAft>
                <a:spcPts val="0"/>
              </a:spcAft>
              <a:buClrTx/>
              <a:buSzTx/>
              <a:buAutoNum type="arabicPeriod"/>
              <a:tabLst/>
              <a:defRPr/>
            </a:pPr>
            <a:r>
              <a:rPr lang="en-US" b="1" dirty="0" smtClean="0">
                <a:solidFill>
                  <a:schemeClr val="tx1">
                    <a:lumMod val="75000"/>
                    <a:lumOff val="25000"/>
                  </a:schemeClr>
                </a:solidFill>
              </a:rPr>
              <a:t>Fear of conflict</a:t>
            </a:r>
            <a:r>
              <a:rPr lang="en-US" sz="1600" noProof="0" dirty="0">
                <a:solidFill>
                  <a:schemeClr val="tx1">
                    <a:lumMod val="75000"/>
                    <a:lumOff val="25000"/>
                  </a:schemeClr>
                </a:solidFill>
              </a:rPr>
              <a:t>	</a:t>
            </a:r>
            <a:r>
              <a:rPr lang="en-US" sz="1600" noProof="0" dirty="0" smtClean="0">
                <a:solidFill>
                  <a:schemeClr val="tx1">
                    <a:lumMod val="75000"/>
                    <a:lumOff val="25000"/>
                  </a:schemeClr>
                </a:solidFill>
              </a:rPr>
              <a:t>	The desire to preserve artificial harmony  stifles the 				occurrence of productive ideological conflict</a:t>
            </a:r>
            <a:endParaRPr lang="en-US" sz="1600" dirty="0" smtClean="0">
              <a:solidFill>
                <a:schemeClr val="tx1">
                  <a:lumMod val="75000"/>
                  <a:lumOff val="25000"/>
                </a:schemeClr>
              </a:solidFill>
            </a:endParaRPr>
          </a:p>
          <a:p>
            <a:pPr marL="342900" marR="0" lvl="0" indent="-342900" defTabSz="914400" rtl="0" eaLnBrk="1" fontAlgn="auto" latinLnBrk="0" hangingPunct="1">
              <a:lnSpc>
                <a:spcPct val="100000"/>
              </a:lnSpc>
              <a:spcBef>
                <a:spcPct val="20000"/>
              </a:spcBef>
              <a:spcAft>
                <a:spcPts val="0"/>
              </a:spcAft>
              <a:buClrTx/>
              <a:buSzTx/>
              <a:buAutoNum type="arabicPeriod"/>
              <a:tabLst/>
              <a:defRPr/>
            </a:pPr>
            <a:endParaRPr kumimoji="0" lang="en-US" sz="16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endParaRPr>
          </a:p>
          <a:p>
            <a:pPr marL="342900" marR="0" lvl="0" indent="-342900" defTabSz="914400" rtl="0" eaLnBrk="1" fontAlgn="auto" latinLnBrk="0" hangingPunct="1">
              <a:lnSpc>
                <a:spcPct val="100000"/>
              </a:lnSpc>
              <a:spcBef>
                <a:spcPct val="20000"/>
              </a:spcBef>
              <a:spcAft>
                <a:spcPts val="0"/>
              </a:spcAft>
              <a:buClrTx/>
              <a:buSzTx/>
              <a:buAutoNum type="arabicPeriod"/>
              <a:tabLst/>
              <a:defRPr/>
            </a:pPr>
            <a:r>
              <a:rPr lang="en-US" b="1" dirty="0" smtClean="0">
                <a:solidFill>
                  <a:schemeClr val="tx1">
                    <a:lumMod val="75000"/>
                    <a:lumOff val="25000"/>
                  </a:schemeClr>
                </a:solidFill>
              </a:rPr>
              <a:t>Lack of commitment</a:t>
            </a:r>
            <a:r>
              <a:rPr kumimoji="0" lang="en-US" sz="16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		The lack of clarity or buy-in prevents team members 				from making decisions to which they will stick </a:t>
            </a:r>
          </a:p>
          <a:p>
            <a:pPr marL="342900" marR="0" lvl="0" indent="-342900" defTabSz="914400" rtl="0" eaLnBrk="1" fontAlgn="auto" latinLnBrk="0" hangingPunct="1">
              <a:lnSpc>
                <a:spcPct val="100000"/>
              </a:lnSpc>
              <a:spcBef>
                <a:spcPct val="20000"/>
              </a:spcBef>
              <a:spcAft>
                <a:spcPts val="0"/>
              </a:spcAft>
              <a:buClrTx/>
              <a:buSzTx/>
              <a:buAutoNum type="arabicPeriod"/>
              <a:tabLst/>
              <a:defRPr/>
            </a:pPr>
            <a:endParaRPr kumimoji="0" lang="en-US" sz="16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endParaRPr>
          </a:p>
          <a:p>
            <a:pPr marL="342900" marR="0" lvl="0" indent="-342900" defTabSz="914400" rtl="0" eaLnBrk="1" fontAlgn="auto" latinLnBrk="0" hangingPunct="1">
              <a:lnSpc>
                <a:spcPct val="100000"/>
              </a:lnSpc>
              <a:spcBef>
                <a:spcPct val="20000"/>
              </a:spcBef>
              <a:spcAft>
                <a:spcPts val="0"/>
              </a:spcAft>
              <a:buClrTx/>
              <a:buSzTx/>
              <a:buAutoNum type="arabicPeriod"/>
              <a:tabLst/>
              <a:defRPr/>
            </a:pPr>
            <a:r>
              <a:rPr lang="en-US" b="1" dirty="0" smtClean="0">
                <a:solidFill>
                  <a:schemeClr val="tx1">
                    <a:lumMod val="75000"/>
                    <a:lumOff val="25000"/>
                  </a:schemeClr>
                </a:solidFill>
              </a:rPr>
              <a:t>Avoidance of accountability</a:t>
            </a:r>
            <a:r>
              <a:rPr kumimoji="0" lang="en-US" sz="16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	The need to avoid personal discomfort prevents team 				members</a:t>
            </a:r>
            <a:r>
              <a:rPr kumimoji="0" lang="en-US" sz="1600" b="0" i="0" u="none" strike="noStrike" kern="1200" cap="none" spc="0" normalizeH="0" noProof="0" dirty="0" smtClean="0">
                <a:ln>
                  <a:noFill/>
                </a:ln>
                <a:solidFill>
                  <a:schemeClr val="tx1">
                    <a:lumMod val="75000"/>
                    <a:lumOff val="25000"/>
                  </a:schemeClr>
                </a:solidFill>
                <a:effectLst/>
                <a:uLnTx/>
                <a:uFillTx/>
                <a:latin typeface="+mn-lt"/>
                <a:ea typeface="+mn-ea"/>
                <a:cs typeface="+mn-cs"/>
              </a:rPr>
              <a:t> from holding one another accountable</a:t>
            </a:r>
            <a:endParaRPr kumimoji="0" lang="en-US" sz="16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endParaRPr>
          </a:p>
          <a:p>
            <a:pPr marL="342900" marR="0" lvl="0" indent="-342900" defTabSz="914400" rtl="0" eaLnBrk="1" fontAlgn="auto" latinLnBrk="0" hangingPunct="1">
              <a:lnSpc>
                <a:spcPct val="100000"/>
              </a:lnSpc>
              <a:spcBef>
                <a:spcPct val="20000"/>
              </a:spcBef>
              <a:spcAft>
                <a:spcPts val="0"/>
              </a:spcAft>
              <a:buClrTx/>
              <a:buSzTx/>
              <a:buAutoNum type="arabicPeriod"/>
              <a:tabLst/>
              <a:defRPr/>
            </a:pPr>
            <a:endParaRPr kumimoji="0" lang="en-US" sz="16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endParaRPr>
          </a:p>
          <a:p>
            <a:pPr marL="342900" marR="0" lvl="0" indent="-342900" defTabSz="914400" rtl="0" eaLnBrk="1" fontAlgn="auto" latinLnBrk="0" hangingPunct="1">
              <a:lnSpc>
                <a:spcPct val="100000"/>
              </a:lnSpc>
              <a:spcBef>
                <a:spcPct val="20000"/>
              </a:spcBef>
              <a:spcAft>
                <a:spcPts val="0"/>
              </a:spcAft>
              <a:buClrTx/>
              <a:buSzTx/>
              <a:buAutoNum type="arabicPeriod"/>
              <a:tabLst/>
              <a:defRPr/>
            </a:pPr>
            <a:r>
              <a:rPr lang="en-US" b="1" dirty="0" smtClean="0">
                <a:solidFill>
                  <a:schemeClr val="tx1">
                    <a:lumMod val="75000"/>
                    <a:lumOff val="25000"/>
                  </a:schemeClr>
                </a:solidFill>
              </a:rPr>
              <a:t>Inattention to results</a:t>
            </a:r>
            <a:r>
              <a:rPr kumimoji="0" lang="en-US" sz="16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		The pursuit of individual goals and personal status 				erodes the focus of collective success</a:t>
            </a:r>
            <a:endParaRPr lang="en-US" sz="1600" dirty="0" smtClean="0">
              <a:solidFill>
                <a:schemeClr val="tx1">
                  <a:lumMod val="75000"/>
                  <a:lumOff val="25000"/>
                </a:schemeClr>
              </a:solidFill>
            </a:endParaRPr>
          </a:p>
          <a:p>
            <a:pPr marL="342900" marR="0" lvl="0" indent="-342900" defTabSz="914400" rtl="0" eaLnBrk="1" fontAlgn="auto" latinLnBrk="0" hangingPunct="1">
              <a:lnSpc>
                <a:spcPct val="100000"/>
              </a:lnSpc>
              <a:spcBef>
                <a:spcPct val="20000"/>
              </a:spcBef>
              <a:spcAft>
                <a:spcPts val="0"/>
              </a:spcAft>
              <a:buClrTx/>
              <a:buSzTx/>
              <a:buAutoNum type="arabicPeriod"/>
              <a:tabLst/>
              <a:defRPr/>
            </a:pPr>
            <a:endParaRPr kumimoji="0" lang="en-US" sz="8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endParaRPr>
          </a:p>
          <a:p>
            <a:pPr lvl="0" algn="ctr">
              <a:spcBef>
                <a:spcPct val="20000"/>
              </a:spcBef>
              <a:defRPr/>
            </a:pPr>
            <a:r>
              <a:rPr lang="en-US" sz="1600" b="1" dirty="0" smtClean="0"/>
              <a:t>Dysfunctional teams may not prevent achieving team goals, but they are likely to be ineffective teams </a:t>
            </a:r>
            <a:endParaRPr kumimoji="0" lang="en-US" sz="1600" b="1" i="0" u="none" strike="noStrike" kern="1200" cap="none" spc="0" normalizeH="0" baseline="0" noProof="0" dirty="0" smtClean="0">
              <a:ln>
                <a:noFill/>
              </a:ln>
              <a:solidFill>
                <a:schemeClr val="tx1">
                  <a:lumMod val="75000"/>
                  <a:lumOff val="25000"/>
                </a:schemeClr>
              </a:solidFill>
              <a:effectLst/>
              <a:uLnTx/>
              <a:uFillTx/>
              <a:latin typeface="+mn-lt"/>
              <a:ea typeface="+mn-ea"/>
              <a:cs typeface="+mn-cs"/>
            </a:endParaRPr>
          </a:p>
        </p:txBody>
      </p:sp>
      <p:sp>
        <p:nvSpPr>
          <p:cNvPr id="7" name="Title Placeholder 1"/>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rgbClr val="782327"/>
                </a:solidFill>
                <a:latin typeface="+mj-lt"/>
                <a:ea typeface="+mj-ea"/>
                <a:cs typeface="+mj-cs"/>
              </a:rPr>
              <a:t>5</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a:t>
            </a:r>
            <a:r>
              <a:rPr lang="en-US" sz="3200" b="1" dirty="0" smtClean="0">
                <a:solidFill>
                  <a:srgbClr val="782327"/>
                </a:solidFill>
                <a:latin typeface="+mj-lt"/>
                <a:ea typeface="+mj-ea"/>
                <a:cs typeface="+mj-cs"/>
              </a:rPr>
              <a:t>Dysfunctions of a Team</a:t>
            </a:r>
            <a:endParaRPr lang="en-US" sz="3200" b="1" dirty="0">
              <a:solidFill>
                <a:srgbClr val="782327"/>
              </a:solidFill>
              <a:latin typeface="+mj-lt"/>
              <a:ea typeface="+mj-ea"/>
              <a:cs typeface="+mj-cs"/>
            </a:endParaRPr>
          </a:p>
        </p:txBody>
      </p:sp>
      <p:sp>
        <p:nvSpPr>
          <p:cNvPr id="4" name="Rectangle 3"/>
          <p:cNvSpPr/>
          <p:nvPr/>
        </p:nvSpPr>
        <p:spPr>
          <a:xfrm>
            <a:off x="1447800" y="6181585"/>
            <a:ext cx="5715000" cy="447815"/>
          </a:xfrm>
          <a:prstGeom prst="rect">
            <a:avLst/>
          </a:prstGeom>
        </p:spPr>
        <p:txBody>
          <a:bodyPr wrap="square">
            <a:spAutoFit/>
          </a:bodyPr>
          <a:lstStyle/>
          <a:p>
            <a:pPr marL="742950" lvl="1" indent="-285750" algn="ctr" eaLnBrk="0" fontAlgn="base" hangingPunct="0">
              <a:spcBef>
                <a:spcPct val="20000"/>
              </a:spcBef>
              <a:spcAft>
                <a:spcPct val="0"/>
              </a:spcAft>
              <a:defRPr/>
            </a:pPr>
            <a:r>
              <a:rPr kumimoji="1" lang="en-US" sz="1050" b="1" dirty="0" smtClean="0">
                <a:solidFill>
                  <a:srgbClr val="4C4948"/>
                </a:solidFill>
                <a:ea typeface="HGPｺﾞｼｯｸM"/>
              </a:rPr>
              <a:t>“The Five Dysfunctions of a Teams”, Patrick </a:t>
            </a:r>
            <a:r>
              <a:rPr kumimoji="1" lang="en-US" sz="1050" b="1" dirty="0" err="1" smtClean="0">
                <a:solidFill>
                  <a:srgbClr val="4C4948"/>
                </a:solidFill>
                <a:ea typeface="HGPｺﾞｼｯｸM"/>
              </a:rPr>
              <a:t>Lencione</a:t>
            </a:r>
            <a:r>
              <a:rPr kumimoji="1" lang="en-US" sz="1050" b="1" dirty="0">
                <a:solidFill>
                  <a:srgbClr val="4C4948"/>
                </a:solidFill>
                <a:ea typeface="HGPｺﾞｼｯｸM"/>
              </a:rPr>
              <a:t>, </a:t>
            </a:r>
            <a:endParaRPr kumimoji="1" lang="en-US" sz="1050" b="1" dirty="0" smtClean="0">
              <a:solidFill>
                <a:srgbClr val="4C4948"/>
              </a:solidFill>
              <a:ea typeface="HGPｺﾞｼｯｸM"/>
            </a:endParaRPr>
          </a:p>
          <a:p>
            <a:pPr marL="742950" lvl="1" indent="-285750" algn="ctr" eaLnBrk="0" fontAlgn="base" hangingPunct="0">
              <a:spcBef>
                <a:spcPct val="20000"/>
              </a:spcBef>
              <a:spcAft>
                <a:spcPct val="0"/>
              </a:spcAft>
              <a:defRPr/>
            </a:pPr>
            <a:r>
              <a:rPr kumimoji="1" lang="en-US" sz="1050" b="1" dirty="0" err="1" smtClean="0">
                <a:solidFill>
                  <a:srgbClr val="4C4948"/>
                </a:solidFill>
                <a:ea typeface="HGPｺﾞｼｯｸM"/>
              </a:rPr>
              <a:t>Jossey</a:t>
            </a:r>
            <a:r>
              <a:rPr kumimoji="1" lang="en-US" sz="1050" b="1" dirty="0">
                <a:solidFill>
                  <a:srgbClr val="4C4948"/>
                </a:solidFill>
                <a:ea typeface="HGPｺﾞｼｯｸM"/>
              </a:rPr>
              <a:t>-Bass, a Wiley </a:t>
            </a:r>
            <a:r>
              <a:rPr kumimoji="1" lang="en-US" sz="1050" b="1" dirty="0" smtClean="0">
                <a:solidFill>
                  <a:srgbClr val="4C4948"/>
                </a:solidFill>
                <a:ea typeface="HGPｺﾞｼｯｸM"/>
              </a:rPr>
              <a:t>imprint, 2002</a:t>
            </a:r>
            <a:endParaRPr kumimoji="1" lang="en-US" sz="1050" dirty="0" smtClean="0">
              <a:solidFill>
                <a:srgbClr val="FF0000"/>
              </a:solidFill>
              <a:ea typeface="HGPｺﾞｼｯｸM"/>
            </a:endParaRPr>
          </a:p>
        </p:txBody>
      </p:sp>
    </p:spTree>
    <p:extLst>
      <p:ext uri="{BB962C8B-B14F-4D97-AF65-F5344CB8AC3E}">
        <p14:creationId xmlns:p14="http://schemas.microsoft.com/office/powerpoint/2010/main" val="3582442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Placeholder 1"/>
          <p:cNvSpPr txBox="1">
            <a:spLocks/>
          </p:cNvSpPr>
          <p:nvPr/>
        </p:nvSpPr>
        <p:spPr>
          <a:xfrm>
            <a:off x="457200" y="304800"/>
            <a:ext cx="8229600" cy="1447800"/>
          </a:xfrm>
          <a:prstGeom prst="rect">
            <a:avLst/>
          </a:prstGeom>
        </p:spPr>
        <p:txBody>
          <a:bodyPr vert="horz" lIns="91440" tIns="45720" rIns="91440" bIns="45720" rtlCol="0" anchor="ctr">
            <a:normAutofit/>
          </a:bodyPr>
          <a:lstStyle/>
          <a:p>
            <a:pPr lvl="0">
              <a:spcBef>
                <a:spcPct val="0"/>
              </a:spcBef>
              <a:defRPr/>
            </a:pPr>
            <a:r>
              <a:rPr lang="en-US" sz="3200" b="1" dirty="0" smtClean="0">
                <a:solidFill>
                  <a:srgbClr val="782327"/>
                </a:solidFill>
              </a:rPr>
              <a:t>Team Building</a:t>
            </a:r>
          </a:p>
          <a:p>
            <a:pPr lvl="0">
              <a:spcBef>
                <a:spcPct val="0"/>
              </a:spcBef>
              <a:defRPr/>
            </a:pPr>
            <a:r>
              <a:rPr lang="en-US" sz="2800" dirty="0" smtClean="0">
                <a:solidFill>
                  <a:srgbClr val="782327"/>
                </a:solidFill>
              </a:rPr>
              <a:t>Key take-away messages</a:t>
            </a:r>
            <a:endParaRPr lang="en-US" sz="4000" dirty="0"/>
          </a:p>
        </p:txBody>
      </p:sp>
      <p:sp>
        <p:nvSpPr>
          <p:cNvPr id="4" name="Content Placeholder 2"/>
          <p:cNvSpPr txBox="1">
            <a:spLocks/>
          </p:cNvSpPr>
          <p:nvPr/>
        </p:nvSpPr>
        <p:spPr>
          <a:xfrm>
            <a:off x="385641" y="1752600"/>
            <a:ext cx="8324514" cy="4343400"/>
          </a:xfrm>
          <a:prstGeom prst="rect">
            <a:avLst/>
          </a:prstGeom>
        </p:spPr>
        <p:txBody>
          <a:bodyPr vert="horz" lIns="0" tIns="0" rIns="0" bIns="0" rtlCol="0">
            <a:noAutofit/>
          </a:bodyPr>
          <a:lstStyle/>
          <a:p>
            <a:pPr lvl="1">
              <a:spcBef>
                <a:spcPct val="20000"/>
              </a:spcBef>
              <a:buFont typeface="Arial" pitchFamily="34" charset="0"/>
              <a:buChar char="•"/>
            </a:pPr>
            <a:r>
              <a:rPr lang="en-US" sz="2400" dirty="0" smtClean="0"/>
              <a:t>  Building effective teams takes time and effort as they evolve through different stages of development</a:t>
            </a:r>
          </a:p>
          <a:p>
            <a:pPr lvl="1">
              <a:spcBef>
                <a:spcPct val="20000"/>
              </a:spcBef>
              <a:buFont typeface="Arial" pitchFamily="34" charset="0"/>
              <a:buChar char="•"/>
            </a:pPr>
            <a:r>
              <a:rPr lang="en-US" sz="2400" dirty="0" smtClean="0"/>
              <a:t>  High performing teams consists of individuals </a:t>
            </a:r>
          </a:p>
          <a:p>
            <a:pPr lvl="2">
              <a:spcBef>
                <a:spcPct val="20000"/>
              </a:spcBef>
              <a:buFont typeface="Courier New" pitchFamily="49" charset="0"/>
              <a:buChar char="o"/>
            </a:pPr>
            <a:r>
              <a:rPr lang="en-US" sz="2000" dirty="0" smtClean="0"/>
              <a:t> with diverse personalities</a:t>
            </a:r>
          </a:p>
          <a:p>
            <a:pPr lvl="2">
              <a:spcBef>
                <a:spcPct val="20000"/>
              </a:spcBef>
              <a:buFont typeface="Courier New" pitchFamily="49" charset="0"/>
              <a:buChar char="o"/>
            </a:pPr>
            <a:r>
              <a:rPr lang="en-US" sz="2000" dirty="0" smtClean="0"/>
              <a:t> aligned and committed around a unified goal</a:t>
            </a:r>
          </a:p>
          <a:p>
            <a:pPr lvl="2">
              <a:spcBef>
                <a:spcPct val="20000"/>
              </a:spcBef>
              <a:buFont typeface="Courier New" pitchFamily="49" charset="0"/>
              <a:buChar char="o"/>
            </a:pPr>
            <a:r>
              <a:rPr lang="en-US" sz="2000" dirty="0" smtClean="0"/>
              <a:t> accountable, individually and as a team</a:t>
            </a:r>
          </a:p>
          <a:p>
            <a:pPr lvl="2">
              <a:spcBef>
                <a:spcPct val="20000"/>
              </a:spcBef>
              <a:buFont typeface="Courier New" pitchFamily="49" charset="0"/>
              <a:buChar char="o"/>
            </a:pPr>
            <a:r>
              <a:rPr lang="en-US" sz="2000" dirty="0" smtClean="0"/>
              <a:t> who have open communication &amp; use conflict to their advantage</a:t>
            </a:r>
          </a:p>
          <a:p>
            <a:pPr lvl="2">
              <a:spcBef>
                <a:spcPct val="20000"/>
              </a:spcBef>
              <a:buFont typeface="Courier New" pitchFamily="49" charset="0"/>
              <a:buChar char="o"/>
            </a:pPr>
            <a:r>
              <a:rPr lang="en-US" sz="2000" dirty="0" smtClean="0"/>
              <a:t> who seek expertise outside of themselves</a:t>
            </a:r>
          </a:p>
          <a:p>
            <a:pPr lvl="2">
              <a:spcBef>
                <a:spcPct val="20000"/>
              </a:spcBef>
              <a:buFont typeface="Courier New" pitchFamily="49" charset="0"/>
              <a:buChar char="o"/>
            </a:pPr>
            <a:r>
              <a:rPr lang="en-US" sz="2000" dirty="0" smtClean="0"/>
              <a:t> who trust each other</a:t>
            </a:r>
          </a:p>
          <a:p>
            <a:pPr lvl="2">
              <a:spcBef>
                <a:spcPct val="20000"/>
              </a:spcBef>
              <a:buFont typeface="Courier New" pitchFamily="49" charset="0"/>
              <a:buChar char="o"/>
            </a:pPr>
            <a:r>
              <a:rPr lang="en-US" sz="2000" dirty="0" smtClean="0"/>
              <a:t> who are results-oriented </a:t>
            </a:r>
          </a:p>
        </p:txBody>
      </p:sp>
      <p:sp>
        <p:nvSpPr>
          <p:cNvPr id="5" name="Rectangle 4"/>
          <p:cNvSpPr/>
          <p:nvPr/>
        </p:nvSpPr>
        <p:spPr>
          <a:xfrm>
            <a:off x="1295400" y="6248400"/>
            <a:ext cx="5410200" cy="307777"/>
          </a:xfrm>
          <a:prstGeom prst="rect">
            <a:avLst/>
          </a:prstGeom>
        </p:spPr>
        <p:txBody>
          <a:bodyPr wrap="square">
            <a:spAutoFit/>
          </a:bodyPr>
          <a:lstStyle/>
          <a:p>
            <a:r>
              <a:rPr lang="en-US" sz="1400" dirty="0" smtClean="0"/>
              <a:t>https://careercenter.umich.edu/article/phd-transferable-skills</a:t>
            </a:r>
            <a:endParaRPr lang="en-US" sz="1400" dirty="0"/>
          </a:p>
        </p:txBody>
      </p:sp>
    </p:spTree>
    <p:extLst>
      <p:ext uri="{BB962C8B-B14F-4D97-AF65-F5344CB8AC3E}">
        <p14:creationId xmlns:p14="http://schemas.microsoft.com/office/powerpoint/2010/main" val="15333541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p:cNvSpPr txBox="1">
            <a:spLocks/>
          </p:cNvSpPr>
          <p:nvPr/>
        </p:nvSpPr>
        <p:spPr>
          <a:xfrm>
            <a:off x="457200" y="1600200"/>
            <a:ext cx="8305800" cy="3276600"/>
          </a:xfrm>
          <a:prstGeom prst="rect">
            <a:avLst/>
          </a:prstGeom>
        </p:spPr>
        <p:txBody>
          <a:bodyPr vert="horz" lIns="91440" tIns="45720" rIns="91440" bIns="45720" rtlCol="0">
            <a:noAutofit/>
          </a:bodyPr>
          <a:lstStyle/>
          <a:p>
            <a:pPr marL="342900" marR="0" lvl="0" indent="-342900" fontAlgn="auto">
              <a:spcBef>
                <a:spcPct val="20000"/>
              </a:spcBef>
              <a:spcAft>
                <a:spcPts val="0"/>
              </a:spcAft>
              <a:buClrTx/>
              <a:buSzTx/>
              <a:buFont typeface="Arial"/>
              <a:buChar char="•"/>
              <a:tabLst/>
              <a:defRPr/>
            </a:pPr>
            <a:r>
              <a:rPr lang="en-US" sz="1400" dirty="0" smtClean="0"/>
              <a:t>Understand your personal talents, skills and traits and whether you are a more effective leader or manager?</a:t>
            </a:r>
            <a:endParaRPr lang="en-US" sz="1200" dirty="0" smtClean="0"/>
          </a:p>
          <a:p>
            <a:pPr marL="342900" marR="0" lvl="0" indent="-342900" algn="l" defTabSz="914400" rtl="0" eaLnBrk="1" fontAlgn="auto" latinLnBrk="0" hangingPunct="1">
              <a:lnSpc>
                <a:spcPct val="100000"/>
              </a:lnSpc>
              <a:spcBef>
                <a:spcPct val="20000"/>
              </a:spcBef>
              <a:spcAft>
                <a:spcPts val="0"/>
              </a:spcAft>
              <a:buClrTx/>
              <a:buSzTx/>
              <a:buFont typeface="Arial"/>
              <a:buChar char="•"/>
              <a:tabLst/>
              <a:defRPr/>
            </a:pPr>
            <a:endParaRPr lang="en-US" sz="800" baseline="0" dirty="0" smtClean="0"/>
          </a:p>
          <a:p>
            <a:pPr marL="342900" lvl="0" indent="-342900">
              <a:spcBef>
                <a:spcPct val="20000"/>
              </a:spcBef>
              <a:buFont typeface="Arial" pitchFamily="34" charset="0"/>
              <a:buChar char="•"/>
              <a:defRPr/>
            </a:pPr>
            <a:r>
              <a:rPr lang="en-US" sz="1400" baseline="0" dirty="0" smtClean="0"/>
              <a:t>What teams are you a part of and</a:t>
            </a:r>
            <a:r>
              <a:rPr lang="en-US" sz="1400" dirty="0" smtClean="0"/>
              <a:t> what is your role on each team</a:t>
            </a:r>
            <a:r>
              <a:rPr lang="en-US" sz="1400" baseline="0" dirty="0" smtClean="0"/>
              <a:t>? </a:t>
            </a:r>
            <a:r>
              <a:rPr lang="en-US" sz="1400" dirty="0" smtClean="0"/>
              <a:t>Build your team with people whose skill-sets complement your areas of weakness </a:t>
            </a:r>
          </a:p>
          <a:p>
            <a:pPr marL="342900" lvl="0" indent="-342900">
              <a:spcBef>
                <a:spcPct val="20000"/>
              </a:spcBef>
              <a:defRPr/>
            </a:pPr>
            <a:r>
              <a:rPr lang="en-US" sz="1400" dirty="0" smtClean="0"/>
              <a:t>	</a:t>
            </a:r>
            <a:r>
              <a:rPr lang="en-US" sz="1200" dirty="0" smtClean="0"/>
              <a:t>-  Expand this to include personal and professional teams, e.g., your family and your social groups</a:t>
            </a:r>
          </a:p>
          <a:p>
            <a:pPr marL="342900" indent="-342900">
              <a:spcBef>
                <a:spcPct val="20000"/>
              </a:spcBef>
              <a:defRPr/>
            </a:pPr>
            <a:r>
              <a:rPr lang="en-US" sz="1200" dirty="0" smtClean="0"/>
              <a:t>	-  Regardless of your role on the team, remember that effective leaders are also great followers</a:t>
            </a:r>
          </a:p>
          <a:p>
            <a:pPr marL="342900" lvl="0" indent="-342900">
              <a:spcBef>
                <a:spcPct val="20000"/>
              </a:spcBef>
              <a:defRPr/>
            </a:pPr>
            <a:r>
              <a:rPr lang="en-US" sz="1200" dirty="0" smtClean="0"/>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800" dirty="0" smtClean="0"/>
          </a:p>
          <a:p>
            <a:pPr marL="342900" lvl="0" indent="-342900">
              <a:spcBef>
                <a:spcPct val="20000"/>
              </a:spcBef>
              <a:buFont typeface="Arial" pitchFamily="34" charset="0"/>
              <a:buChar char="•"/>
              <a:defRPr/>
            </a:pPr>
            <a:r>
              <a:rPr lang="en-US" sz="1400" dirty="0" smtClean="0"/>
              <a:t>An effective (team) leader must:</a:t>
            </a:r>
          </a:p>
          <a:p>
            <a:pPr marL="800100" lvl="1" indent="-342900">
              <a:spcBef>
                <a:spcPct val="20000"/>
              </a:spcBef>
              <a:defRPr/>
            </a:pPr>
            <a:r>
              <a:rPr lang="en-US" sz="1200" dirty="0" smtClean="0"/>
              <a:t>-  be selfless</a:t>
            </a:r>
          </a:p>
          <a:p>
            <a:pPr marL="800100" lvl="1" indent="-342900">
              <a:spcBef>
                <a:spcPct val="20000"/>
              </a:spcBef>
              <a:defRPr/>
            </a:pPr>
            <a:r>
              <a:rPr lang="en-US" sz="1200" dirty="0" smtClean="0"/>
              <a:t>-  set the tone</a:t>
            </a:r>
          </a:p>
          <a:p>
            <a:pPr marL="800100" lvl="1" indent="-342900">
              <a:spcBef>
                <a:spcPct val="20000"/>
              </a:spcBef>
              <a:defRPr/>
            </a:pPr>
            <a:r>
              <a:rPr lang="en-US" sz="1200" dirty="0" smtClean="0"/>
              <a:t>-  be objective</a:t>
            </a:r>
          </a:p>
          <a:p>
            <a:pPr marL="800100" lvl="1" indent="-342900">
              <a:spcBef>
                <a:spcPct val="20000"/>
              </a:spcBef>
              <a:defRPr/>
            </a:pPr>
            <a:r>
              <a:rPr lang="en-US" sz="1200" dirty="0" smtClean="0"/>
              <a:t>-  focus on achieving results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8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1400" baseline="0" dirty="0" smtClean="0"/>
              <a:t>Determine</a:t>
            </a:r>
            <a:r>
              <a:rPr lang="en-US" sz="1400" dirty="0" smtClean="0"/>
              <a:t> w</a:t>
            </a:r>
            <a:r>
              <a:rPr lang="en-US" sz="1400" baseline="0" dirty="0" smtClean="0"/>
              <a:t>hat you</a:t>
            </a:r>
            <a:r>
              <a:rPr lang="en-US" sz="1400" dirty="0" smtClean="0"/>
              <a:t> need to do in the next month to start </a:t>
            </a:r>
            <a:r>
              <a:rPr lang="en-US" sz="1400" dirty="0" smtClean="0"/>
              <a:t>to sharpen </a:t>
            </a:r>
            <a:r>
              <a:rPr lang="en-US" sz="1400" dirty="0" smtClean="0"/>
              <a:t>your skills and build an effective team.  Respond to the growing leadership drought and expand your leadership, management and team building skills.</a:t>
            </a:r>
            <a:endParaRPr kumimoji="0" lang="en-US" sz="1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Title Placeholder 1"/>
          <p:cNvSpPr txBox="1">
            <a:spLocks/>
          </p:cNvSpPr>
          <p:nvPr/>
        </p:nvSpPr>
        <p:spPr>
          <a:xfrm>
            <a:off x="304800" y="274638"/>
            <a:ext cx="8534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rgbClr val="782327"/>
                </a:solidFill>
                <a:latin typeface="+mj-lt"/>
                <a:ea typeface="+mj-ea"/>
                <a:cs typeface="+mj-cs"/>
              </a:rPr>
              <a:t>Leadership, Management &amp; Team Building</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rgbClr val="782327"/>
                </a:solidFill>
                <a:latin typeface="+mj-lt"/>
                <a:ea typeface="+mj-ea"/>
                <a:cs typeface="+mj-cs"/>
              </a:rPr>
              <a:t>What’s next?</a:t>
            </a:r>
            <a:endParaRPr lang="en-US" sz="3200" b="1" dirty="0">
              <a:solidFill>
                <a:srgbClr val="782327"/>
              </a:solidFill>
              <a:latin typeface="+mj-lt"/>
              <a:ea typeface="+mj-ea"/>
              <a:cs typeface="+mj-cs"/>
            </a:endParaRPr>
          </a:p>
        </p:txBody>
      </p:sp>
      <p:sp>
        <p:nvSpPr>
          <p:cNvPr id="4" name="Rectangle 3"/>
          <p:cNvSpPr/>
          <p:nvPr/>
        </p:nvSpPr>
        <p:spPr>
          <a:xfrm>
            <a:off x="762000" y="5827693"/>
            <a:ext cx="6172200" cy="830997"/>
          </a:xfrm>
          <a:prstGeom prst="rect">
            <a:avLst/>
          </a:prstGeom>
        </p:spPr>
        <p:txBody>
          <a:bodyPr wrap="square">
            <a:spAutoFit/>
          </a:bodyPr>
          <a:lstStyle/>
          <a:p>
            <a:r>
              <a:rPr lang="en-US" sz="1200" b="1" i="1" dirty="0" smtClean="0"/>
              <a:t>“It is not the most intellectual of the species that survives; it is not the strongest that survives; but the species that survives is the one that is able best to adapt and adjust to the changing environment in which it finds itself.”	</a:t>
            </a:r>
            <a:r>
              <a:rPr lang="en-US" sz="1200" dirty="0" smtClean="0"/>
              <a:t>Charles Darwin</a:t>
            </a:r>
            <a:endParaRPr lang="en-US" sz="1200" dirty="0"/>
          </a:p>
        </p:txBody>
      </p:sp>
      <p:pic>
        <p:nvPicPr>
          <p:cNvPr id="8" name="Picture 2" descr="C:\Users\kmaynard\Desktop\Leader - Follower.jpg"/>
          <p:cNvPicPr>
            <a:picLocks noChangeAspect="1" noChangeArrowheads="1"/>
          </p:cNvPicPr>
          <p:nvPr/>
        </p:nvPicPr>
        <p:blipFill>
          <a:blip r:embed="rId3" cstate="print"/>
          <a:srcRect/>
          <a:stretch>
            <a:fillRect/>
          </a:stretch>
        </p:blipFill>
        <p:spPr bwMode="auto">
          <a:xfrm>
            <a:off x="4876800" y="3352800"/>
            <a:ext cx="2058686" cy="1371600"/>
          </a:xfrm>
          <a:prstGeom prst="rect">
            <a:avLst/>
          </a:prstGeom>
          <a:noFill/>
        </p:spPr>
      </p:pic>
    </p:spTree>
    <p:extLst>
      <p:ext uri="{BB962C8B-B14F-4D97-AF65-F5344CB8AC3E}">
        <p14:creationId xmlns:p14="http://schemas.microsoft.com/office/powerpoint/2010/main" val="8635988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Placeholder 1"/>
          <p:cNvSpPr txBox="1">
            <a:spLocks/>
          </p:cNvSpPr>
          <p:nvPr/>
        </p:nvSpPr>
        <p:spPr>
          <a:xfrm>
            <a:off x="457200" y="3810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rgbClr val="782327"/>
                </a:solidFill>
                <a:latin typeface="+mj-lt"/>
                <a:ea typeface="+mj-ea"/>
                <a:cs typeface="+mj-cs"/>
              </a:rPr>
              <a:t>Content</a:t>
            </a:r>
            <a:endParaRPr lang="en-US" sz="3200" b="1" dirty="0">
              <a:solidFill>
                <a:srgbClr val="782327"/>
              </a:solidFill>
              <a:latin typeface="+mj-lt"/>
              <a:ea typeface="+mj-ea"/>
              <a:cs typeface="+mj-cs"/>
            </a:endParaRPr>
          </a:p>
        </p:txBody>
      </p:sp>
      <p:sp>
        <p:nvSpPr>
          <p:cNvPr id="8" name="Text Placeholder 2"/>
          <p:cNvSpPr txBox="1">
            <a:spLocks/>
          </p:cNvSpPr>
          <p:nvPr/>
        </p:nvSpPr>
        <p:spPr>
          <a:xfrm>
            <a:off x="533400" y="2255837"/>
            <a:ext cx="8229600" cy="2544763"/>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500" b="0" i="0" u="none" strike="noStrike" kern="1200" cap="none" spc="0" normalizeH="0" baseline="0" noProof="0" dirty="0" smtClean="0">
                <a:ln>
                  <a:noFill/>
                </a:ln>
                <a:solidFill>
                  <a:schemeClr val="tx1"/>
                </a:solidFill>
                <a:effectLst/>
                <a:uLnTx/>
                <a:uFillTx/>
                <a:latin typeface="+mn-lt"/>
                <a:ea typeface="+mn-ea"/>
                <a:cs typeface="+mn-cs"/>
              </a:rPr>
              <a:t>Leadership</a:t>
            </a:r>
            <a:endParaRPr kumimoji="0" lang="en-US" sz="3500" b="0" i="0" u="none" strike="noStrike" kern="1200" cap="none" spc="0" normalizeH="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35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500" dirty="0" smtClean="0"/>
              <a:t>Management</a:t>
            </a:r>
            <a:endParaRPr kumimoji="0" lang="en-US" sz="3500" b="0" i="0" u="none" strike="noStrike" kern="1200" cap="none" spc="0" normalizeH="0" noProof="0" dirty="0" smtClean="0">
              <a:ln>
                <a:noFill/>
              </a:ln>
              <a:solidFill>
                <a:schemeClr val="tx1"/>
              </a:solidFill>
              <a:effectLst/>
              <a:uLnTx/>
              <a:uFillTx/>
              <a:latin typeface="+mn-lt"/>
              <a:ea typeface="+mn-ea"/>
              <a:cs typeface="+mn-cs"/>
            </a:endParaRPr>
          </a:p>
          <a:p>
            <a:pPr marL="285750" indent="-285750">
              <a:spcBef>
                <a:spcPct val="20000"/>
              </a:spcBef>
              <a:buFont typeface="Arial" pitchFamily="34" charset="0"/>
              <a:buChar char="•"/>
            </a:pPr>
            <a:endParaRPr lang="en-US" sz="3500" dirty="0" smtClean="0"/>
          </a:p>
          <a:p>
            <a:pPr marL="285750" indent="-285750">
              <a:spcBef>
                <a:spcPct val="20000"/>
              </a:spcBef>
              <a:buFont typeface="Arial" pitchFamily="34" charset="0"/>
              <a:buChar char="•"/>
            </a:pPr>
            <a:r>
              <a:rPr lang="en-US" sz="3500" dirty="0" smtClean="0"/>
              <a:t>Team building</a:t>
            </a:r>
          </a:p>
          <a:p>
            <a:pPr marL="285750" indent="-285750">
              <a:spcBef>
                <a:spcPct val="20000"/>
              </a:spcBef>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582442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Placeholder 1"/>
          <p:cNvSpPr txBox="1">
            <a:spLocks/>
          </p:cNvSpPr>
          <p:nvPr/>
        </p:nvSpPr>
        <p:spPr>
          <a:xfrm>
            <a:off x="457200" y="3810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rgbClr val="782327"/>
                </a:solidFill>
                <a:latin typeface="+mj-lt"/>
                <a:ea typeface="+mj-ea"/>
                <a:cs typeface="+mj-cs"/>
              </a:rPr>
              <a:t>Back-up Slides</a:t>
            </a:r>
            <a:endParaRPr lang="en-US" sz="3200" b="1" dirty="0">
              <a:solidFill>
                <a:srgbClr val="782327"/>
              </a:solidFill>
              <a:latin typeface="+mj-lt"/>
              <a:ea typeface="+mj-ea"/>
              <a:cs typeface="+mj-cs"/>
            </a:endParaRPr>
          </a:p>
        </p:txBody>
      </p:sp>
    </p:spTree>
    <p:extLst>
      <p:ext uri="{BB962C8B-B14F-4D97-AF65-F5344CB8AC3E}">
        <p14:creationId xmlns:p14="http://schemas.microsoft.com/office/powerpoint/2010/main" val="3582442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1400" dirty="0" smtClean="0"/>
              <a:t>100 Answers to the Question: What Is Leadership? </a:t>
            </a:r>
            <a:r>
              <a:rPr lang="en-US" sz="1400" dirty="0" err="1" smtClean="0">
                <a:hlinkClick r:id="rId2"/>
              </a:rPr>
              <a:t>Lolly</a:t>
            </a:r>
            <a:r>
              <a:rPr lang="en-US" sz="1400" dirty="0" smtClean="0">
                <a:hlinkClick r:id="rId2"/>
              </a:rPr>
              <a:t> </a:t>
            </a:r>
            <a:r>
              <a:rPr lang="en-US" sz="1400" dirty="0" err="1" smtClean="0">
                <a:hlinkClick r:id="rId2"/>
              </a:rPr>
              <a:t>Daskal</a:t>
            </a:r>
            <a:r>
              <a:rPr lang="en-US" sz="1400" dirty="0" smtClean="0"/>
              <a:t>, President and CEO, Lead From Within  </a:t>
            </a:r>
            <a:r>
              <a:rPr lang="en-US" sz="1400" dirty="0" smtClean="0">
                <a:hlinkClick r:id="rId3"/>
              </a:rPr>
              <a:t>http://www.inc.com/lolly-daskal/100-answers-to-the-question-what-is-leadership.html</a:t>
            </a:r>
            <a:endParaRPr lang="en-US" sz="14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1400" dirty="0" smtClean="0"/>
          </a:p>
          <a:p>
            <a:pPr marL="342900" indent="-342900">
              <a:spcBef>
                <a:spcPct val="20000"/>
              </a:spcBef>
              <a:buFont typeface="Arial" pitchFamily="34" charset="0"/>
              <a:buChar char="•"/>
              <a:defRPr/>
            </a:pPr>
            <a:r>
              <a:rPr lang="en-US" sz="1400" dirty="0" smtClean="0"/>
              <a:t>Harvard Business Review - What Great Managers Do, Marcus Buckingham, March 2005.</a:t>
            </a:r>
          </a:p>
          <a:p>
            <a:pPr marL="342900" indent="-342900">
              <a:spcBef>
                <a:spcPct val="20000"/>
              </a:spcBef>
              <a:buFont typeface="Arial" pitchFamily="34" charset="0"/>
              <a:buChar char="•"/>
              <a:defRPr/>
            </a:pPr>
            <a:endParaRPr lang="en-US" sz="1400" dirty="0" smtClean="0"/>
          </a:p>
          <a:p>
            <a:pPr marL="342900" indent="-342900">
              <a:spcBef>
                <a:spcPct val="20000"/>
              </a:spcBef>
              <a:buFont typeface="Arial" pitchFamily="34" charset="0"/>
              <a:buChar char="•"/>
              <a:defRPr/>
            </a:pPr>
            <a:r>
              <a:rPr lang="en-US" sz="1400" dirty="0" err="1" smtClean="0"/>
              <a:t>Nanus</a:t>
            </a:r>
            <a:r>
              <a:rPr lang="en-US" sz="1400" dirty="0" smtClean="0"/>
              <a:t>, B. (1992). </a:t>
            </a:r>
            <a:r>
              <a:rPr lang="en-US" sz="1400" i="1" dirty="0" smtClean="0"/>
              <a:t>Visionary leadership: Creating a compelling sense of direction for your organization.</a:t>
            </a:r>
            <a:r>
              <a:rPr lang="en-US" sz="1400" dirty="0" smtClean="0"/>
              <a:t> San Francisco: </a:t>
            </a:r>
            <a:r>
              <a:rPr lang="en-US" sz="1400" dirty="0" err="1" smtClean="0"/>
              <a:t>Jossey</a:t>
            </a:r>
            <a:r>
              <a:rPr lang="en-US" sz="1400" dirty="0" smtClean="0"/>
              <a:t>-Bass.</a:t>
            </a:r>
          </a:p>
          <a:p>
            <a:pPr marL="342900" lvl="0" indent="-342900">
              <a:spcBef>
                <a:spcPct val="20000"/>
              </a:spcBef>
              <a:buFont typeface="Arial" pitchFamily="34" charset="0"/>
              <a:buChar char="•"/>
              <a:defRPr/>
            </a:pPr>
            <a:endParaRPr lang="en-US" sz="1400" dirty="0" smtClean="0"/>
          </a:p>
          <a:p>
            <a:pPr marL="342900" lvl="0" indent="-342900">
              <a:spcBef>
                <a:spcPct val="20000"/>
              </a:spcBef>
              <a:buFont typeface="Arial" pitchFamily="34" charset="0"/>
              <a:buChar char="•"/>
              <a:defRPr/>
            </a:pPr>
            <a:r>
              <a:rPr lang="en-US" sz="1400" dirty="0" smtClean="0"/>
              <a:t>The Complete Leader, Ron Price &amp; Randy </a:t>
            </a:r>
            <a:r>
              <a:rPr lang="en-US" sz="1400" dirty="0" err="1" smtClean="0"/>
              <a:t>Lisk</a:t>
            </a:r>
            <a:r>
              <a:rPr lang="en-US" sz="1400" dirty="0" smtClean="0"/>
              <a:t>, Aloha Publishing, January, 2014.</a:t>
            </a:r>
          </a:p>
          <a:p>
            <a:pPr marL="342900" indent="-342900">
              <a:spcBef>
                <a:spcPct val="20000"/>
              </a:spcBef>
              <a:buFont typeface="Arial" pitchFamily="34" charset="0"/>
              <a:buChar char="•"/>
              <a:defRPr/>
            </a:pPr>
            <a:endParaRPr lang="en-US" sz="1400" dirty="0" smtClean="0"/>
          </a:p>
          <a:p>
            <a:pPr marL="342900" indent="-342900">
              <a:spcBef>
                <a:spcPct val="20000"/>
              </a:spcBef>
              <a:buFont typeface="Arial" pitchFamily="34" charset="0"/>
              <a:buChar char="•"/>
              <a:defRPr/>
            </a:pPr>
            <a:r>
              <a:rPr lang="en-US" sz="1400" dirty="0" smtClean="0"/>
              <a:t>Vision, Leadership, and Change  </a:t>
            </a:r>
            <a:r>
              <a:rPr lang="en-US" sz="1400" dirty="0" smtClean="0">
                <a:hlinkClick r:id="rId4"/>
              </a:rPr>
              <a:t>Southwest Educational Development Laboratory (SEDL)</a:t>
            </a:r>
            <a:r>
              <a:rPr lang="en-US" sz="1400" dirty="0" smtClean="0"/>
              <a:t> merged with the American Institutes for Research (AIR) on January 1, 2015. This archived website contains the work of SEDL legacy projects and rich resources from the past 50 years. </a:t>
            </a:r>
            <a:r>
              <a:rPr lang="en-US" sz="1400" dirty="0" smtClean="0">
                <a:hlinkClick r:id="rId5"/>
              </a:rPr>
              <a:t>http://www.sedl.org/change/issues/issues23.html</a:t>
            </a:r>
            <a:endParaRPr lang="en-US" sz="1400" dirty="0" smtClean="0"/>
          </a:p>
          <a:p>
            <a:pPr marL="342900" indent="-342900">
              <a:spcBef>
                <a:spcPct val="20000"/>
              </a:spcBef>
              <a:buFont typeface="Arial" pitchFamily="34" charset="0"/>
              <a:buChar char="•"/>
              <a:defRPr/>
            </a:pPr>
            <a:endParaRPr kumimoji="0" lang="en-US" sz="1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Title Placeholder 1"/>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600" b="1" dirty="0" smtClean="0">
                <a:solidFill>
                  <a:srgbClr val="782327"/>
                </a:solidFill>
                <a:latin typeface="+mj-lt"/>
                <a:ea typeface="+mj-ea"/>
                <a:cs typeface="+mj-cs"/>
              </a:rPr>
              <a:t>Other References</a:t>
            </a:r>
            <a:endParaRPr lang="en-US" sz="3600" b="1" dirty="0">
              <a:solidFill>
                <a:srgbClr val="782327"/>
              </a:solidFill>
              <a:latin typeface="+mj-lt"/>
              <a:ea typeface="+mj-ea"/>
              <a:cs typeface="+mj-cs"/>
            </a:endParaRPr>
          </a:p>
        </p:txBody>
      </p:sp>
    </p:spTree>
    <p:extLst>
      <p:ext uri="{BB962C8B-B14F-4D97-AF65-F5344CB8AC3E}">
        <p14:creationId xmlns:p14="http://schemas.microsoft.com/office/powerpoint/2010/main" val="3582442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Placeholder 1"/>
          <p:cNvSpPr txBox="1">
            <a:spLocks/>
          </p:cNvSpPr>
          <p:nvPr/>
        </p:nvSpPr>
        <p:spPr>
          <a:xfrm>
            <a:off x="4572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rgbClr val="782327"/>
                </a:solidFill>
                <a:latin typeface="+mj-lt"/>
                <a:ea typeface="+mj-ea"/>
                <a:cs typeface="+mj-cs"/>
              </a:rPr>
              <a:t>Core Competencies</a:t>
            </a:r>
            <a:endParaRPr lang="en-US" sz="3200" b="1" dirty="0">
              <a:solidFill>
                <a:srgbClr val="782327"/>
              </a:solidFill>
              <a:latin typeface="+mj-lt"/>
              <a:ea typeface="+mj-ea"/>
              <a:cs typeface="+mj-cs"/>
            </a:endParaRPr>
          </a:p>
        </p:txBody>
      </p:sp>
      <p:grpSp>
        <p:nvGrpSpPr>
          <p:cNvPr id="2" name="Group 5"/>
          <p:cNvGrpSpPr/>
          <p:nvPr/>
        </p:nvGrpSpPr>
        <p:grpSpPr>
          <a:xfrm>
            <a:off x="855663" y="886903"/>
            <a:ext cx="7678737" cy="5029201"/>
            <a:chOff x="855663" y="886903"/>
            <a:chExt cx="7678737" cy="5029201"/>
          </a:xfrm>
        </p:grpSpPr>
        <p:pic>
          <p:nvPicPr>
            <p:cNvPr id="4" name="Picture 2"/>
            <p:cNvPicPr>
              <a:picLocks noChangeAspect="1" noChangeArrowheads="1"/>
            </p:cNvPicPr>
            <p:nvPr/>
          </p:nvPicPr>
          <p:blipFill>
            <a:blip r:embed="rId3" cstate="print"/>
            <a:srcRect/>
            <a:stretch>
              <a:fillRect/>
            </a:stretch>
          </p:blipFill>
          <p:spPr bwMode="auto">
            <a:xfrm>
              <a:off x="855663" y="886903"/>
              <a:ext cx="7678737" cy="5029201"/>
            </a:xfrm>
            <a:prstGeom prst="rect">
              <a:avLst/>
            </a:prstGeom>
            <a:noFill/>
            <a:ln w="9525">
              <a:noFill/>
              <a:miter lim="800000"/>
              <a:headEnd/>
              <a:tailEnd/>
            </a:ln>
          </p:spPr>
        </p:pic>
        <p:sp>
          <p:nvSpPr>
            <p:cNvPr id="5" name="Rounded Rectangle 4"/>
            <p:cNvSpPr/>
            <p:nvPr/>
          </p:nvSpPr>
          <p:spPr>
            <a:xfrm>
              <a:off x="1752600" y="3733800"/>
              <a:ext cx="3276600" cy="152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ounded Rectangle 8"/>
          <p:cNvSpPr/>
          <p:nvPr/>
        </p:nvSpPr>
        <p:spPr>
          <a:xfrm>
            <a:off x="914400" y="1295399"/>
            <a:ext cx="7467600" cy="533401"/>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4534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Placeholder 1"/>
          <p:cNvSpPr txBox="1">
            <a:spLocks/>
          </p:cNvSpPr>
          <p:nvPr/>
        </p:nvSpPr>
        <p:spPr>
          <a:xfrm>
            <a:off x="457200" y="3810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rgbClr val="782327"/>
                </a:solidFill>
                <a:latin typeface="+mj-lt"/>
                <a:ea typeface="+mj-ea"/>
                <a:cs typeface="+mj-cs"/>
              </a:rPr>
              <a:t>Content</a:t>
            </a:r>
            <a:endParaRPr lang="en-US" sz="3200" b="1" dirty="0">
              <a:solidFill>
                <a:srgbClr val="782327"/>
              </a:solidFill>
              <a:latin typeface="+mj-lt"/>
              <a:ea typeface="+mj-ea"/>
              <a:cs typeface="+mj-cs"/>
            </a:endParaRPr>
          </a:p>
        </p:txBody>
      </p:sp>
      <p:sp>
        <p:nvSpPr>
          <p:cNvPr id="8" name="Text Placeholder 2"/>
          <p:cNvSpPr txBox="1">
            <a:spLocks/>
          </p:cNvSpPr>
          <p:nvPr/>
        </p:nvSpPr>
        <p:spPr>
          <a:xfrm>
            <a:off x="533400" y="2255837"/>
            <a:ext cx="8229600" cy="2544763"/>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500" b="0" i="0" u="none" strike="noStrike" kern="1200" cap="none" spc="0" normalizeH="0" baseline="0" noProof="0" dirty="0" smtClean="0">
                <a:ln>
                  <a:noFill/>
                </a:ln>
                <a:solidFill>
                  <a:schemeClr val="tx1"/>
                </a:solidFill>
                <a:effectLst/>
                <a:uLnTx/>
                <a:uFillTx/>
                <a:latin typeface="+mn-lt"/>
                <a:ea typeface="+mn-ea"/>
                <a:cs typeface="+mn-cs"/>
              </a:rPr>
              <a:t>Leadership</a:t>
            </a:r>
            <a:endParaRPr kumimoji="0" lang="en-US" sz="3500" b="0" i="0" u="none" strike="noStrike" kern="1200" cap="none" spc="0" normalizeH="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35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500" dirty="0" smtClean="0">
                <a:solidFill>
                  <a:schemeClr val="bg1">
                    <a:lumMod val="85000"/>
                  </a:schemeClr>
                </a:solidFill>
              </a:rPr>
              <a:t>Management</a:t>
            </a:r>
            <a:endParaRPr kumimoji="0" lang="en-US" sz="3500" b="0" i="0" u="none" strike="noStrike" kern="1200" cap="none" spc="0" normalizeH="0" noProof="0" dirty="0" smtClean="0">
              <a:ln>
                <a:noFill/>
              </a:ln>
              <a:solidFill>
                <a:schemeClr val="bg1">
                  <a:lumMod val="85000"/>
                </a:schemeClr>
              </a:solidFill>
              <a:effectLst/>
              <a:uLnTx/>
              <a:uFillTx/>
              <a:latin typeface="+mn-lt"/>
              <a:ea typeface="+mn-ea"/>
              <a:cs typeface="+mn-cs"/>
            </a:endParaRPr>
          </a:p>
          <a:p>
            <a:pPr marL="285750" indent="-285750">
              <a:spcBef>
                <a:spcPct val="20000"/>
              </a:spcBef>
              <a:buFont typeface="Arial" pitchFamily="34" charset="0"/>
              <a:buChar char="•"/>
            </a:pPr>
            <a:endParaRPr lang="en-US" sz="3500" dirty="0" smtClean="0">
              <a:solidFill>
                <a:schemeClr val="bg1">
                  <a:lumMod val="85000"/>
                </a:schemeClr>
              </a:solidFill>
            </a:endParaRPr>
          </a:p>
          <a:p>
            <a:pPr marL="285750" indent="-285750">
              <a:spcBef>
                <a:spcPct val="20000"/>
              </a:spcBef>
              <a:buFont typeface="Arial" pitchFamily="34" charset="0"/>
              <a:buChar char="•"/>
            </a:pPr>
            <a:r>
              <a:rPr lang="en-US" sz="3500" dirty="0" smtClean="0">
                <a:solidFill>
                  <a:schemeClr val="bg1">
                    <a:lumMod val="85000"/>
                  </a:schemeClr>
                </a:solidFill>
              </a:rPr>
              <a:t>Team Building</a:t>
            </a:r>
          </a:p>
          <a:p>
            <a:pPr marL="285750" indent="-285750">
              <a:spcBef>
                <a:spcPct val="20000"/>
              </a:spcBef>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582442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p:cNvSpPr txBox="1">
            <a:spLocks/>
          </p:cNvSpPr>
          <p:nvPr/>
        </p:nvSpPr>
        <p:spPr>
          <a:xfrm>
            <a:off x="228600" y="1447800"/>
            <a:ext cx="8305800" cy="4267200"/>
          </a:xfrm>
          <a:prstGeom prst="rect">
            <a:avLst/>
          </a:prstGeom>
        </p:spPr>
        <p:txBody>
          <a:bodyPr vert="horz" lIns="91440" tIns="45720" rIns="91440" bIns="45720" rtlCol="0">
            <a:noAutofit/>
          </a:bodyPr>
          <a:lstStyle/>
          <a:p>
            <a:pPr>
              <a:buFont typeface="Arial" pitchFamily="34" charset="0"/>
              <a:buChar char="•"/>
            </a:pPr>
            <a:r>
              <a:rPr lang="en-US" sz="2000" dirty="0" smtClean="0"/>
              <a:t>  Leadership development is the #1 priority for organizations in the world. The challenge is urgent and growing in importance</a:t>
            </a:r>
          </a:p>
          <a:p>
            <a:pPr>
              <a:buFont typeface="Arial" pitchFamily="34" charset="0"/>
              <a:buChar char="•"/>
            </a:pPr>
            <a:endParaRPr lang="en-US" sz="500" dirty="0" smtClean="0"/>
          </a:p>
          <a:p>
            <a:r>
              <a:rPr lang="en-US" sz="2000" dirty="0" smtClean="0"/>
              <a:t>	-  </a:t>
            </a:r>
            <a:r>
              <a:rPr lang="en-US" sz="1600" dirty="0" smtClean="0"/>
              <a:t>89% of executives rated the need to strengthen, re-engineer, and improve 	    organizational leadership as an important priority. 	</a:t>
            </a:r>
            <a:endParaRPr lang="en-US" sz="1400" dirty="0" smtClean="0"/>
          </a:p>
          <a:p>
            <a:pPr marL="342900" lvl="0" indent="-342900">
              <a:spcBef>
                <a:spcPct val="20000"/>
              </a:spcBef>
              <a:defRPr/>
            </a:pPr>
            <a:r>
              <a:rPr lang="en-US" sz="1600" dirty="0" smtClean="0"/>
              <a:t>		-  The profile for top leaders is complex and evolving</a:t>
            </a:r>
          </a:p>
          <a:p>
            <a:pPr marL="1714500" lvl="3" indent="-342900">
              <a:spcBef>
                <a:spcPct val="20000"/>
              </a:spcBef>
              <a:buFont typeface="Wingdings" pitchFamily="2" charset="2"/>
              <a:buChar char="§"/>
              <a:defRPr/>
            </a:pPr>
            <a:r>
              <a:rPr lang="en-US" sz="1600" dirty="0" smtClean="0"/>
              <a:t>Leaders of top scientific efforts (PIs) today and in the future require understanding </a:t>
            </a:r>
          </a:p>
          <a:p>
            <a:pPr marL="2171700" lvl="4" indent="-342900">
              <a:spcBef>
                <a:spcPct val="20000"/>
              </a:spcBef>
              <a:buFont typeface="Wingdings" pitchFamily="2" charset="2"/>
              <a:buChar char="ü"/>
              <a:defRPr/>
            </a:pPr>
            <a:r>
              <a:rPr lang="en-US" sz="1400" dirty="0" smtClean="0"/>
              <a:t>how to lead global collaborations with labs around the world</a:t>
            </a:r>
          </a:p>
          <a:p>
            <a:pPr marL="2171700" lvl="4" indent="-342900">
              <a:spcBef>
                <a:spcPct val="20000"/>
              </a:spcBef>
              <a:buFont typeface="Wingdings" pitchFamily="2" charset="2"/>
              <a:buChar char="ü"/>
              <a:defRPr/>
            </a:pPr>
            <a:r>
              <a:rPr lang="en-US" sz="1400" dirty="0" smtClean="0">
                <a:solidFill>
                  <a:srgbClr val="0070C0"/>
                </a:solidFill>
              </a:rPr>
              <a:t>how to conceptualize new and faster solutions to scientific problems by leading public-private partnerships (including academic labs, for-profit interests, governments and other stake-holders) to achieve their own unique goals</a:t>
            </a:r>
          </a:p>
          <a:p>
            <a:pPr marL="2171700" lvl="4" indent="-342900">
              <a:spcBef>
                <a:spcPct val="20000"/>
              </a:spcBef>
              <a:buFont typeface="Wingdings" pitchFamily="2" charset="2"/>
              <a:buChar char="ü"/>
              <a:defRPr/>
            </a:pPr>
            <a:r>
              <a:rPr lang="en-US" sz="1400" dirty="0" smtClean="0"/>
              <a:t>how to discern and integrate new areas of knowledge and scientific progress into existing programs/collaborations to ensure optimal outcomes </a:t>
            </a:r>
          </a:p>
          <a:p>
            <a:pPr marL="2171700" lvl="4" indent="-342900">
              <a:spcBef>
                <a:spcPct val="20000"/>
              </a:spcBef>
              <a:buFont typeface="Wingdings" pitchFamily="2" charset="2"/>
              <a:buChar char="ü"/>
              <a:defRPr/>
            </a:pPr>
            <a:r>
              <a:rPr lang="en-US" sz="1400" dirty="0" smtClean="0">
                <a:solidFill>
                  <a:srgbClr val="0070C0"/>
                </a:solidFill>
              </a:rPr>
              <a:t>what skills are needed to develop and train the next generation of diverse scientists and researchers</a:t>
            </a:r>
          </a:p>
          <a:p>
            <a:pPr marL="2171700" lvl="4" indent="-342900">
              <a:spcBef>
                <a:spcPct val="20000"/>
              </a:spcBef>
              <a:buFont typeface="Wingdings" pitchFamily="2" charset="2"/>
              <a:buChar char="ü"/>
              <a:defRPr/>
            </a:pPr>
            <a:endParaRPr kumimoji="0" lang="en-US" sz="1200" b="0" i="0" u="none" strike="noStrike" kern="1200" cap="none" spc="0" normalizeH="0" baseline="0" noProof="0" dirty="0" smtClean="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ct val="20000"/>
              </a:spcBef>
              <a:spcAft>
                <a:spcPts val="0"/>
              </a:spcAft>
              <a:buClrTx/>
              <a:buSzTx/>
              <a:tabLst/>
              <a:defRPr/>
            </a:pPr>
            <a:endParaRPr lang="en-US" sz="1200" dirty="0"/>
          </a:p>
        </p:txBody>
      </p:sp>
      <p:sp>
        <p:nvSpPr>
          <p:cNvPr id="7" name="Title Placeholder 1"/>
          <p:cNvSpPr txBox="1">
            <a:spLocks/>
          </p:cNvSpPr>
          <p:nvPr/>
        </p:nvSpPr>
        <p:spPr>
          <a:xfrm>
            <a:off x="304800" y="228600"/>
            <a:ext cx="8534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rgbClr val="782327"/>
                </a:solidFill>
                <a:latin typeface="+mj-lt"/>
                <a:ea typeface="+mj-ea"/>
                <a:cs typeface="+mj-cs"/>
              </a:rPr>
              <a:t>The Leadership Drought</a:t>
            </a:r>
            <a:endParaRPr lang="en-US" sz="3200" b="1" dirty="0">
              <a:solidFill>
                <a:srgbClr val="782327"/>
              </a:solidFill>
              <a:latin typeface="+mj-lt"/>
              <a:ea typeface="+mj-ea"/>
              <a:cs typeface="+mj-cs"/>
            </a:endParaRPr>
          </a:p>
        </p:txBody>
      </p:sp>
      <p:sp>
        <p:nvSpPr>
          <p:cNvPr id="4" name="Rectangle 3"/>
          <p:cNvSpPr/>
          <p:nvPr/>
        </p:nvSpPr>
        <p:spPr>
          <a:xfrm>
            <a:off x="685800" y="6172200"/>
            <a:ext cx="5943600" cy="646331"/>
          </a:xfrm>
          <a:prstGeom prst="rect">
            <a:avLst/>
          </a:prstGeom>
        </p:spPr>
        <p:txBody>
          <a:bodyPr wrap="square">
            <a:spAutoFit/>
          </a:bodyPr>
          <a:lstStyle/>
          <a:p>
            <a:pPr algn="ctr"/>
            <a:r>
              <a:rPr lang="en-US" sz="1200" b="1" dirty="0" smtClean="0"/>
              <a:t>Global Human Capital Trends 2016</a:t>
            </a:r>
          </a:p>
          <a:p>
            <a:pPr algn="ctr"/>
            <a:r>
              <a:rPr lang="en-US" sz="1200" b="1" dirty="0" smtClean="0"/>
              <a:t>The new organization: Different by design</a:t>
            </a:r>
            <a:r>
              <a:rPr kumimoji="1" lang="en-US" sz="1200" b="1" dirty="0" smtClean="0">
                <a:solidFill>
                  <a:srgbClr val="4C4948"/>
                </a:solidFill>
                <a:ea typeface="HGPｺﾞｼｯｸM"/>
              </a:rPr>
              <a:t>, </a:t>
            </a:r>
          </a:p>
          <a:p>
            <a:pPr algn="ctr"/>
            <a:r>
              <a:rPr kumimoji="1" lang="en-US" sz="1200" dirty="0" smtClean="0">
                <a:solidFill>
                  <a:srgbClr val="4C4948"/>
                </a:solidFill>
                <a:ea typeface="HGPｺﾞｼｯｸM"/>
              </a:rPr>
              <a:t>Deloitte University Press</a:t>
            </a:r>
            <a:endParaRPr lang="en-US" sz="1200" dirty="0"/>
          </a:p>
        </p:txBody>
      </p:sp>
    </p:spTree>
    <p:extLst>
      <p:ext uri="{BB962C8B-B14F-4D97-AF65-F5344CB8AC3E}">
        <p14:creationId xmlns:p14="http://schemas.microsoft.com/office/powerpoint/2010/main" val="3582442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p:cNvSpPr txBox="1">
            <a:spLocks/>
          </p:cNvSpPr>
          <p:nvPr/>
        </p:nvSpPr>
        <p:spPr>
          <a:xfrm>
            <a:off x="228600" y="990600"/>
            <a:ext cx="8610600" cy="5715000"/>
          </a:xfrm>
          <a:prstGeom prst="rect">
            <a:avLst/>
          </a:prstGeom>
        </p:spPr>
        <p:txBody>
          <a:bodyPr vert="horz" lIns="91440" tIns="45720" rIns="91440" bIns="45720" rtlCol="0">
            <a:normAutofit/>
          </a:bodyPr>
          <a:lstStyle/>
          <a:p>
            <a:pPr lvl="1"/>
            <a:endParaRPr lang="en-US" sz="1000" dirty="0">
              <a:solidFill>
                <a:srgbClr val="000000"/>
              </a:solidFill>
            </a:endParaRPr>
          </a:p>
          <a:p>
            <a:pPr marL="1200150" lvl="2" indent="-285750">
              <a:buFont typeface="Arial"/>
              <a:buChar char="•"/>
            </a:pPr>
            <a:endParaRPr lang="en-US" b="1" i="1" dirty="0">
              <a:solidFill>
                <a:srgbClr val="000000"/>
              </a:solidFill>
            </a:endParaRPr>
          </a:p>
          <a:p>
            <a:pPr marL="742950" lvl="1" indent="-285750">
              <a:buFont typeface="Arial"/>
              <a:buChar char="•"/>
            </a:pPr>
            <a:r>
              <a:rPr lang="en-US" b="1" i="1" dirty="0" smtClean="0">
                <a:solidFill>
                  <a:srgbClr val="000000"/>
                </a:solidFill>
              </a:rPr>
              <a:t>“If your </a:t>
            </a:r>
            <a:r>
              <a:rPr lang="en-US" b="1" i="1" dirty="0">
                <a:solidFill>
                  <a:srgbClr val="000000"/>
                </a:solidFill>
              </a:rPr>
              <a:t>actions inspire others to dream </a:t>
            </a:r>
            <a:r>
              <a:rPr lang="en-US" b="1" i="1" dirty="0" smtClean="0">
                <a:solidFill>
                  <a:srgbClr val="000000"/>
                </a:solidFill>
              </a:rPr>
              <a:t>more, learn </a:t>
            </a:r>
            <a:r>
              <a:rPr lang="en-US" b="1" i="1" dirty="0">
                <a:solidFill>
                  <a:srgbClr val="000000"/>
                </a:solidFill>
              </a:rPr>
              <a:t>more, do more and become more, you are a leader” </a:t>
            </a:r>
            <a:r>
              <a:rPr lang="en-US" dirty="0">
                <a:solidFill>
                  <a:srgbClr val="000000"/>
                </a:solidFill>
              </a:rPr>
              <a:t> </a:t>
            </a:r>
            <a:r>
              <a:rPr lang="en-US" dirty="0" smtClean="0">
                <a:solidFill>
                  <a:srgbClr val="000000"/>
                </a:solidFill>
              </a:rPr>
              <a:t>John </a:t>
            </a:r>
            <a:r>
              <a:rPr lang="en-US" dirty="0">
                <a:solidFill>
                  <a:srgbClr val="000000"/>
                </a:solidFill>
              </a:rPr>
              <a:t>Quincy Adams</a:t>
            </a:r>
          </a:p>
          <a:p>
            <a:pPr lvl="1">
              <a:buFont typeface="Arial" pitchFamily="34" charset="0"/>
              <a:buChar char="•"/>
            </a:pPr>
            <a:endParaRPr lang="en-US" sz="1000" dirty="0">
              <a:solidFill>
                <a:srgbClr val="000000"/>
              </a:solidFill>
            </a:endParaRPr>
          </a:p>
          <a:p>
            <a:pPr marL="1200150" lvl="2" indent="-285750">
              <a:buFont typeface="Arial"/>
              <a:buChar char="•"/>
            </a:pPr>
            <a:endParaRPr lang="en-US" b="1" i="1" dirty="0" smtClean="0">
              <a:solidFill>
                <a:srgbClr val="000000"/>
              </a:solidFill>
            </a:endParaRPr>
          </a:p>
          <a:p>
            <a:pPr marL="1200150" lvl="2" indent="-285750">
              <a:buFont typeface="Arial"/>
              <a:buChar char="•"/>
            </a:pPr>
            <a:endParaRPr lang="en-US" b="1" i="1" dirty="0" smtClean="0">
              <a:solidFill>
                <a:srgbClr val="000000"/>
              </a:solidFill>
            </a:endParaRPr>
          </a:p>
          <a:p>
            <a:pPr marL="1200150" lvl="2" indent="-285750">
              <a:buFont typeface="Arial"/>
              <a:buChar char="•"/>
            </a:pPr>
            <a:endParaRPr lang="en-US" b="1" i="1" dirty="0" smtClean="0">
              <a:solidFill>
                <a:srgbClr val="000000"/>
              </a:solidFill>
            </a:endParaRPr>
          </a:p>
          <a:p>
            <a:pPr marL="1200150" lvl="2" indent="-285750">
              <a:buFont typeface="Arial"/>
              <a:buChar char="•"/>
            </a:pPr>
            <a:endParaRPr lang="en-US" b="1" i="1" dirty="0" smtClean="0">
              <a:solidFill>
                <a:srgbClr val="000000"/>
              </a:solidFill>
            </a:endParaRPr>
          </a:p>
          <a:p>
            <a:pPr marL="1200150" lvl="2" indent="-285750">
              <a:buFont typeface="Arial"/>
              <a:buChar char="•"/>
            </a:pPr>
            <a:endParaRPr lang="en-US" b="1" i="1" dirty="0" smtClean="0">
              <a:solidFill>
                <a:srgbClr val="000000"/>
              </a:solidFill>
            </a:endParaRPr>
          </a:p>
          <a:p>
            <a:pPr marL="1200150" lvl="2" indent="-285750">
              <a:buFont typeface="Arial"/>
              <a:buChar char="•"/>
            </a:pPr>
            <a:endParaRPr lang="en-US" b="1" i="1" dirty="0" smtClean="0">
              <a:solidFill>
                <a:srgbClr val="000000"/>
              </a:solidFill>
            </a:endParaRPr>
          </a:p>
          <a:p>
            <a:pPr marL="1200150" lvl="2" indent="-285750">
              <a:buFont typeface="Arial"/>
              <a:buChar char="•"/>
            </a:pPr>
            <a:endParaRPr lang="en-US" b="1" i="1" dirty="0" smtClean="0">
              <a:solidFill>
                <a:srgbClr val="000000"/>
              </a:solidFill>
            </a:endParaRPr>
          </a:p>
          <a:p>
            <a:pPr marL="1200150" lvl="2" indent="-285750">
              <a:buFont typeface="Arial"/>
              <a:buChar char="•"/>
            </a:pPr>
            <a:endParaRPr lang="en-US" b="1" i="1" dirty="0" smtClean="0">
              <a:solidFill>
                <a:srgbClr val="000000"/>
              </a:solidFill>
            </a:endParaRPr>
          </a:p>
          <a:p>
            <a:pPr marL="1200150" lvl="2" indent="-285750">
              <a:buFont typeface="Arial"/>
              <a:buChar char="•"/>
            </a:pPr>
            <a:endParaRPr lang="en-US" b="1" i="1" dirty="0" smtClean="0">
              <a:solidFill>
                <a:srgbClr val="000000"/>
              </a:solidFill>
            </a:endParaRPr>
          </a:p>
          <a:p>
            <a:pPr marL="1200150" lvl="2" indent="-285750">
              <a:buFont typeface="Arial"/>
              <a:buChar char="•"/>
            </a:pPr>
            <a:endParaRPr lang="en-US" b="1" i="1" dirty="0" smtClean="0">
              <a:solidFill>
                <a:srgbClr val="000000"/>
              </a:solidFill>
            </a:endParaRPr>
          </a:p>
          <a:p>
            <a:pPr marL="1200150" lvl="2" indent="-285750">
              <a:buFont typeface="Arial"/>
              <a:buChar char="•"/>
            </a:pPr>
            <a:endParaRPr lang="en-US" b="1" i="1" dirty="0" smtClean="0">
              <a:solidFill>
                <a:srgbClr val="000000"/>
              </a:solidFill>
            </a:endParaRPr>
          </a:p>
          <a:p>
            <a:pPr marL="1200150" lvl="2" indent="-285750">
              <a:buFont typeface="Arial"/>
              <a:buChar char="•"/>
            </a:pPr>
            <a:endParaRPr lang="en-US" b="1" i="1" dirty="0" smtClean="0">
              <a:solidFill>
                <a:srgbClr val="000000"/>
              </a:solidFill>
            </a:endParaRPr>
          </a:p>
          <a:p>
            <a:pPr marL="1200150" lvl="2" indent="-285750">
              <a:buFont typeface="Arial"/>
              <a:buChar char="•"/>
            </a:pPr>
            <a:endParaRPr lang="en-US" b="1" i="1" dirty="0" smtClean="0">
              <a:solidFill>
                <a:srgbClr val="000000"/>
              </a:solidFill>
            </a:endParaRPr>
          </a:p>
          <a:p>
            <a:pPr marL="1200150" lvl="2" indent="-285750">
              <a:buFont typeface="Arial"/>
              <a:buChar char="•"/>
            </a:pPr>
            <a:endParaRPr lang="en-US" b="1" i="1" dirty="0" smtClean="0">
              <a:solidFill>
                <a:srgbClr val="000000"/>
              </a:solidFill>
            </a:endParaRPr>
          </a:p>
          <a:p>
            <a:pPr marL="1200150" lvl="2" indent="-285750">
              <a:buFont typeface="Arial"/>
              <a:buChar char="•"/>
            </a:pPr>
            <a:endParaRPr lang="en-US" b="1" i="1" dirty="0">
              <a:solidFill>
                <a:srgbClr val="000000"/>
              </a:solidFill>
            </a:endParaRPr>
          </a:p>
          <a:p>
            <a:pPr marL="1200150" lvl="2" indent="-285750">
              <a:buFont typeface="Arial"/>
              <a:buChar char="•"/>
            </a:pPr>
            <a:endParaRPr lang="en-US" b="1" i="1" dirty="0" smtClean="0">
              <a:solidFill>
                <a:srgbClr val="000000"/>
              </a:solidFill>
            </a:endParaRPr>
          </a:p>
        </p:txBody>
      </p:sp>
      <p:sp>
        <p:nvSpPr>
          <p:cNvPr id="7" name="Title Placeholder 1"/>
          <p:cNvSpPr txBox="1">
            <a:spLocks/>
          </p:cNvSpPr>
          <p:nvPr/>
        </p:nvSpPr>
        <p:spPr>
          <a:xfrm>
            <a:off x="457200" y="274638"/>
            <a:ext cx="8229600" cy="1143000"/>
          </a:xfrm>
          <a:prstGeom prst="rect">
            <a:avLst/>
          </a:prstGeom>
        </p:spPr>
        <p:txBody>
          <a:bodyPr vert="horz" lIns="91440" tIns="45720" rIns="91440" bIns="45720" rtlCol="0" anchor="ctr">
            <a:normAutofit/>
          </a:bodyPr>
          <a:lstStyle/>
          <a:p>
            <a:pPr lvl="0">
              <a:spcBef>
                <a:spcPct val="0"/>
              </a:spcBef>
              <a:defRPr/>
            </a:pPr>
            <a:r>
              <a:rPr lang="en-US" sz="3200" b="1" dirty="0" smtClean="0">
                <a:solidFill>
                  <a:srgbClr val="782327"/>
                </a:solidFill>
              </a:rPr>
              <a:t>Leadership</a:t>
            </a:r>
          </a:p>
          <a:p>
            <a:pPr lvl="0">
              <a:spcBef>
                <a:spcPct val="0"/>
              </a:spcBef>
              <a:defRPr/>
            </a:pPr>
            <a:r>
              <a:rPr lang="en-US" sz="2800" dirty="0" smtClean="0">
                <a:solidFill>
                  <a:srgbClr val="782327"/>
                </a:solidFill>
              </a:rPr>
              <a:t>Definition</a:t>
            </a:r>
            <a:endParaRPr lang="en-US" sz="4000" dirty="0">
              <a:latin typeface="+mj-lt"/>
              <a:ea typeface="+mj-ea"/>
              <a:cs typeface="+mj-cs"/>
            </a:endParaRPr>
          </a:p>
        </p:txBody>
      </p:sp>
      <p:grpSp>
        <p:nvGrpSpPr>
          <p:cNvPr id="16" name="Group 15"/>
          <p:cNvGrpSpPr/>
          <p:nvPr/>
        </p:nvGrpSpPr>
        <p:grpSpPr>
          <a:xfrm>
            <a:off x="1612522" y="2134518"/>
            <a:ext cx="5902213" cy="3750952"/>
            <a:chOff x="1031659" y="1964048"/>
            <a:chExt cx="6394554" cy="3777913"/>
          </a:xfrm>
        </p:grpSpPr>
        <p:pic>
          <p:nvPicPr>
            <p:cNvPr id="35851" name="Picture 11" descr="C:\Users\kmaynard\Desktop\Joan of Arc.jpg"/>
            <p:cNvPicPr>
              <a:picLocks noChangeAspect="1" noChangeArrowheads="1"/>
            </p:cNvPicPr>
            <p:nvPr/>
          </p:nvPicPr>
          <p:blipFill>
            <a:blip r:embed="rId3" cstate="print"/>
            <a:srcRect/>
            <a:stretch>
              <a:fillRect/>
            </a:stretch>
          </p:blipFill>
          <p:spPr bwMode="auto">
            <a:xfrm>
              <a:off x="3810000" y="2954708"/>
              <a:ext cx="990600" cy="1388692"/>
            </a:xfrm>
            <a:prstGeom prst="rect">
              <a:avLst/>
            </a:prstGeom>
            <a:noFill/>
          </p:spPr>
        </p:pic>
        <p:pic>
          <p:nvPicPr>
            <p:cNvPr id="35841" name="Picture 1" descr="C:\Users\kmaynard\Desktop\Reagan.jpg"/>
            <p:cNvPicPr>
              <a:picLocks noChangeAspect="1" noChangeArrowheads="1"/>
            </p:cNvPicPr>
            <p:nvPr/>
          </p:nvPicPr>
          <p:blipFill>
            <a:blip r:embed="rId4" cstate="print"/>
            <a:srcRect/>
            <a:stretch>
              <a:fillRect/>
            </a:stretch>
          </p:blipFill>
          <p:spPr bwMode="auto">
            <a:xfrm>
              <a:off x="2170100" y="3867211"/>
              <a:ext cx="1676400" cy="1524000"/>
            </a:xfrm>
            <a:prstGeom prst="rect">
              <a:avLst/>
            </a:prstGeom>
            <a:noFill/>
          </p:spPr>
        </p:pic>
        <p:pic>
          <p:nvPicPr>
            <p:cNvPr id="35842" name="Picture 2" descr="C:\Users\kmaynard\Desktop\King.jpg"/>
            <p:cNvPicPr>
              <a:picLocks noChangeAspect="1" noChangeArrowheads="1"/>
            </p:cNvPicPr>
            <p:nvPr/>
          </p:nvPicPr>
          <p:blipFill>
            <a:blip r:embed="rId5" cstate="print"/>
            <a:srcRect/>
            <a:stretch>
              <a:fillRect/>
            </a:stretch>
          </p:blipFill>
          <p:spPr bwMode="auto">
            <a:xfrm>
              <a:off x="1031659" y="2923881"/>
              <a:ext cx="1885950" cy="942975"/>
            </a:xfrm>
            <a:prstGeom prst="rect">
              <a:avLst/>
            </a:prstGeom>
            <a:noFill/>
          </p:spPr>
        </p:pic>
        <p:pic>
          <p:nvPicPr>
            <p:cNvPr id="35846" name="Picture 6" descr="C:\Users\kmaynard\Desktop\Lincoln.jpg"/>
            <p:cNvPicPr>
              <a:picLocks noChangeAspect="1" noChangeArrowheads="1"/>
            </p:cNvPicPr>
            <p:nvPr/>
          </p:nvPicPr>
          <p:blipFill>
            <a:blip r:embed="rId6" cstate="print"/>
            <a:srcRect/>
            <a:stretch>
              <a:fillRect/>
            </a:stretch>
          </p:blipFill>
          <p:spPr bwMode="auto">
            <a:xfrm>
              <a:off x="5172173" y="1970989"/>
              <a:ext cx="1447800" cy="1145111"/>
            </a:xfrm>
            <a:prstGeom prst="rect">
              <a:avLst/>
            </a:prstGeom>
            <a:noFill/>
          </p:spPr>
        </p:pic>
        <p:pic>
          <p:nvPicPr>
            <p:cNvPr id="35847" name="Picture 7" descr="C:\Users\kmaynard\Desktop\Thatcher.jpg"/>
            <p:cNvPicPr>
              <a:picLocks noChangeAspect="1" noChangeArrowheads="1"/>
            </p:cNvPicPr>
            <p:nvPr/>
          </p:nvPicPr>
          <p:blipFill>
            <a:blip r:embed="rId7" cstate="print"/>
            <a:srcRect/>
            <a:stretch>
              <a:fillRect/>
            </a:stretch>
          </p:blipFill>
          <p:spPr bwMode="auto">
            <a:xfrm>
              <a:off x="1447800" y="1964048"/>
              <a:ext cx="1295400" cy="970044"/>
            </a:xfrm>
            <a:prstGeom prst="rect">
              <a:avLst/>
            </a:prstGeom>
            <a:noFill/>
          </p:spPr>
        </p:pic>
        <p:pic>
          <p:nvPicPr>
            <p:cNvPr id="35848" name="Picture 8" descr="C:\Users\kmaynard\Desktop\MTeresa.jpg"/>
            <p:cNvPicPr>
              <a:picLocks noChangeAspect="1" noChangeArrowheads="1"/>
            </p:cNvPicPr>
            <p:nvPr/>
          </p:nvPicPr>
          <p:blipFill>
            <a:blip r:embed="rId8" cstate="print"/>
            <a:srcRect/>
            <a:stretch>
              <a:fillRect/>
            </a:stretch>
          </p:blipFill>
          <p:spPr bwMode="auto">
            <a:xfrm>
              <a:off x="6115638" y="4267200"/>
              <a:ext cx="1200150" cy="1474761"/>
            </a:xfrm>
            <a:prstGeom prst="rect">
              <a:avLst/>
            </a:prstGeom>
            <a:noFill/>
          </p:spPr>
        </p:pic>
        <p:pic>
          <p:nvPicPr>
            <p:cNvPr id="35850" name="Picture 10" descr="C:\Users\kmaynard\Desktop\Curie.jpg"/>
            <p:cNvPicPr>
              <a:picLocks noChangeAspect="1" noChangeArrowheads="1"/>
            </p:cNvPicPr>
            <p:nvPr/>
          </p:nvPicPr>
          <p:blipFill>
            <a:blip r:embed="rId9" cstate="print"/>
            <a:srcRect/>
            <a:stretch>
              <a:fillRect/>
            </a:stretch>
          </p:blipFill>
          <p:spPr bwMode="auto">
            <a:xfrm>
              <a:off x="5591665" y="3124200"/>
              <a:ext cx="1834548" cy="1143000"/>
            </a:xfrm>
            <a:prstGeom prst="rect">
              <a:avLst/>
            </a:prstGeom>
            <a:noFill/>
          </p:spPr>
        </p:pic>
        <p:pic>
          <p:nvPicPr>
            <p:cNvPr id="35845" name="Picture 5" descr="C:\Users\kmaynard\Desktop\Carnegie.jpg"/>
            <p:cNvPicPr>
              <a:picLocks noChangeAspect="1" noChangeArrowheads="1"/>
            </p:cNvPicPr>
            <p:nvPr/>
          </p:nvPicPr>
          <p:blipFill>
            <a:blip r:embed="rId10" cstate="print"/>
            <a:srcRect/>
            <a:stretch>
              <a:fillRect/>
            </a:stretch>
          </p:blipFill>
          <p:spPr bwMode="auto">
            <a:xfrm>
              <a:off x="3809216" y="4267200"/>
              <a:ext cx="2306782" cy="1371600"/>
            </a:xfrm>
            <a:prstGeom prst="rect">
              <a:avLst/>
            </a:prstGeom>
            <a:noFill/>
          </p:spPr>
        </p:pic>
        <p:pic>
          <p:nvPicPr>
            <p:cNvPr id="35849" name="Picture 9" descr="C:\Users\kmaynard\Desktop\Catherine the Great.jpg"/>
            <p:cNvPicPr>
              <a:picLocks noChangeAspect="1" noChangeArrowheads="1"/>
            </p:cNvPicPr>
            <p:nvPr/>
          </p:nvPicPr>
          <p:blipFill>
            <a:blip r:embed="rId11" cstate="print"/>
            <a:srcRect/>
            <a:stretch>
              <a:fillRect/>
            </a:stretch>
          </p:blipFill>
          <p:spPr bwMode="auto">
            <a:xfrm>
              <a:off x="3810000" y="1972557"/>
              <a:ext cx="1384551" cy="1042988"/>
            </a:xfrm>
            <a:prstGeom prst="rect">
              <a:avLst/>
            </a:prstGeom>
            <a:noFill/>
          </p:spPr>
        </p:pic>
        <p:pic>
          <p:nvPicPr>
            <p:cNvPr id="35843" name="Picture 3" descr="C:\Users\kmaynard\Desktop\Ghandi.jpg"/>
            <p:cNvPicPr>
              <a:picLocks noChangeAspect="1" noChangeArrowheads="1"/>
            </p:cNvPicPr>
            <p:nvPr/>
          </p:nvPicPr>
          <p:blipFill>
            <a:blip r:embed="rId12" cstate="print"/>
            <a:srcRect/>
            <a:stretch>
              <a:fillRect/>
            </a:stretch>
          </p:blipFill>
          <p:spPr bwMode="auto">
            <a:xfrm>
              <a:off x="4753466" y="3010292"/>
              <a:ext cx="838200" cy="1256907"/>
            </a:xfrm>
            <a:prstGeom prst="rect">
              <a:avLst/>
            </a:prstGeom>
            <a:noFill/>
          </p:spPr>
        </p:pic>
        <p:pic>
          <p:nvPicPr>
            <p:cNvPr id="35844" name="Picture 4" descr="C:\Users\kmaynard\Desktop\Mandela.jpg"/>
            <p:cNvPicPr>
              <a:picLocks noChangeAspect="1" noChangeArrowheads="1"/>
            </p:cNvPicPr>
            <p:nvPr/>
          </p:nvPicPr>
          <p:blipFill>
            <a:blip r:embed="rId13" cstate="print"/>
            <a:srcRect/>
            <a:stretch>
              <a:fillRect/>
            </a:stretch>
          </p:blipFill>
          <p:spPr bwMode="auto">
            <a:xfrm>
              <a:off x="2737849" y="2381250"/>
              <a:ext cx="1128713" cy="1504950"/>
            </a:xfrm>
            <a:prstGeom prst="rect">
              <a:avLst/>
            </a:prstGeom>
            <a:noFill/>
          </p:spPr>
        </p:pic>
      </p:grpSp>
      <p:pic>
        <p:nvPicPr>
          <p:cNvPr id="35852" name="Picture 12" descr="C:\Users\kmaynard\Desktop\Confucious.jpg"/>
          <p:cNvPicPr>
            <a:picLocks noChangeAspect="1" noChangeArrowheads="1"/>
          </p:cNvPicPr>
          <p:nvPr/>
        </p:nvPicPr>
        <p:blipFill>
          <a:blip r:embed="rId14" cstate="print"/>
          <a:srcRect/>
          <a:stretch>
            <a:fillRect/>
          </a:stretch>
        </p:blipFill>
        <p:spPr bwMode="auto">
          <a:xfrm>
            <a:off x="1752600" y="4018962"/>
            <a:ext cx="914400" cy="1397000"/>
          </a:xfrm>
          <a:prstGeom prst="rect">
            <a:avLst/>
          </a:prstGeom>
          <a:noFill/>
        </p:spPr>
      </p:pic>
      <p:sp>
        <p:nvSpPr>
          <p:cNvPr id="35854" name="AutoShape 14" descr="Image result for julius caesa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336757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Placeholder 1"/>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R="0" lvl="0" indent="0" algn="ctr" fontAlgn="auto">
              <a:lnSpc>
                <a:spcPct val="100000"/>
              </a:lnSpc>
              <a:spcBef>
                <a:spcPct val="0"/>
              </a:spcBef>
              <a:spcAft>
                <a:spcPts val="0"/>
              </a:spcAft>
              <a:buClrTx/>
              <a:buSzTx/>
              <a:buFontTx/>
              <a:buNone/>
              <a:tabLst/>
              <a:defRPr/>
            </a:pPr>
            <a:r>
              <a:rPr lang="en-US" sz="3200" b="1" dirty="0" smtClean="0">
                <a:solidFill>
                  <a:srgbClr val="782327"/>
                </a:solidFill>
                <a:latin typeface="+mj-lt"/>
                <a:ea typeface="+mj-ea"/>
                <a:cs typeface="+mj-cs"/>
              </a:rPr>
              <a:t>Leadership styles</a:t>
            </a:r>
            <a:endParaRPr lang="en-US" sz="3200" b="1" dirty="0">
              <a:solidFill>
                <a:srgbClr val="782327"/>
              </a:solidFill>
              <a:latin typeface="+mj-lt"/>
              <a:ea typeface="+mj-ea"/>
              <a:cs typeface="+mj-cs"/>
            </a:endParaRPr>
          </a:p>
        </p:txBody>
      </p:sp>
      <p:sp>
        <p:nvSpPr>
          <p:cNvPr id="16386" name="AutoShape 2" descr="Image result for effective leadership styl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8" name="Picture 7" descr="Leadership style-2.jpg"/>
          <p:cNvPicPr>
            <a:picLocks noChangeAspect="1"/>
          </p:cNvPicPr>
          <p:nvPr/>
        </p:nvPicPr>
        <p:blipFill>
          <a:blip r:embed="rId3" cstate="print"/>
          <a:stretch>
            <a:fillRect/>
          </a:stretch>
        </p:blipFill>
        <p:spPr>
          <a:xfrm>
            <a:off x="304800" y="990600"/>
            <a:ext cx="2143125" cy="2143125"/>
          </a:xfrm>
          <a:prstGeom prst="rect">
            <a:avLst/>
          </a:prstGeom>
        </p:spPr>
      </p:pic>
      <p:pic>
        <p:nvPicPr>
          <p:cNvPr id="9" name="Picture 8" descr="Leadership style-3.jpg"/>
          <p:cNvPicPr>
            <a:picLocks noChangeAspect="1"/>
          </p:cNvPicPr>
          <p:nvPr/>
        </p:nvPicPr>
        <p:blipFill>
          <a:blip r:embed="rId4" cstate="print"/>
          <a:stretch>
            <a:fillRect/>
          </a:stretch>
        </p:blipFill>
        <p:spPr>
          <a:xfrm>
            <a:off x="3048000" y="4552950"/>
            <a:ext cx="3105150" cy="1466850"/>
          </a:xfrm>
          <a:prstGeom prst="rect">
            <a:avLst/>
          </a:prstGeom>
        </p:spPr>
      </p:pic>
      <p:pic>
        <p:nvPicPr>
          <p:cNvPr id="11" name="Picture 10" descr="Leadership style-4.jpg"/>
          <p:cNvPicPr>
            <a:picLocks noChangeAspect="1"/>
          </p:cNvPicPr>
          <p:nvPr/>
        </p:nvPicPr>
        <p:blipFill>
          <a:blip r:embed="rId5" cstate="print"/>
          <a:stretch>
            <a:fillRect/>
          </a:stretch>
        </p:blipFill>
        <p:spPr>
          <a:xfrm>
            <a:off x="6691021" y="3543300"/>
            <a:ext cx="2148179" cy="1638300"/>
          </a:xfrm>
          <a:prstGeom prst="rect">
            <a:avLst/>
          </a:prstGeom>
        </p:spPr>
      </p:pic>
      <p:pic>
        <p:nvPicPr>
          <p:cNvPr id="12" name="Picture 11" descr="Leadership style-5.jpg"/>
          <p:cNvPicPr>
            <a:picLocks noChangeAspect="1"/>
          </p:cNvPicPr>
          <p:nvPr/>
        </p:nvPicPr>
        <p:blipFill>
          <a:blip r:embed="rId6" cstate="print"/>
          <a:stretch>
            <a:fillRect/>
          </a:stretch>
        </p:blipFill>
        <p:spPr>
          <a:xfrm>
            <a:off x="228600" y="4267200"/>
            <a:ext cx="2286000" cy="1866900"/>
          </a:xfrm>
          <a:prstGeom prst="rect">
            <a:avLst/>
          </a:prstGeom>
        </p:spPr>
      </p:pic>
      <p:pic>
        <p:nvPicPr>
          <p:cNvPr id="13" name="Picture 12" descr="Leadership style-6.jpg"/>
          <p:cNvPicPr>
            <a:picLocks noChangeAspect="1"/>
          </p:cNvPicPr>
          <p:nvPr/>
        </p:nvPicPr>
        <p:blipFill>
          <a:blip r:embed="rId7" cstate="print"/>
          <a:stretch>
            <a:fillRect/>
          </a:stretch>
        </p:blipFill>
        <p:spPr>
          <a:xfrm>
            <a:off x="6467475" y="1181100"/>
            <a:ext cx="2447925" cy="1866900"/>
          </a:xfrm>
          <a:prstGeom prst="rect">
            <a:avLst/>
          </a:prstGeom>
        </p:spPr>
      </p:pic>
      <p:pic>
        <p:nvPicPr>
          <p:cNvPr id="10" name="Picture 9" descr="leadership styles.giff.png"/>
          <p:cNvPicPr>
            <a:picLocks noChangeAspect="1"/>
          </p:cNvPicPr>
          <p:nvPr/>
        </p:nvPicPr>
        <p:blipFill>
          <a:blip r:embed="rId8" cstate="print"/>
          <a:stretch>
            <a:fillRect/>
          </a:stretch>
        </p:blipFill>
        <p:spPr>
          <a:xfrm>
            <a:off x="2590800" y="1999488"/>
            <a:ext cx="3641271" cy="2039112"/>
          </a:xfrm>
          <a:prstGeom prst="rect">
            <a:avLst/>
          </a:prstGeom>
        </p:spPr>
      </p:pic>
    </p:spTree>
    <p:extLst>
      <p:ext uri="{BB962C8B-B14F-4D97-AF65-F5344CB8AC3E}">
        <p14:creationId xmlns:p14="http://schemas.microsoft.com/office/powerpoint/2010/main" val="37704487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laceholder 1"/>
          <p:cNvSpPr txBox="1">
            <a:spLocks/>
          </p:cNvSpPr>
          <p:nvPr/>
        </p:nvSpPr>
        <p:spPr>
          <a:xfrm>
            <a:off x="457200" y="304800"/>
            <a:ext cx="8229600" cy="1447800"/>
          </a:xfrm>
          <a:prstGeom prst="rect">
            <a:avLst/>
          </a:prstGeom>
        </p:spPr>
        <p:txBody>
          <a:bodyPr vert="horz" lIns="91440" tIns="45720" rIns="91440" bIns="45720" rtlCol="0" anchor="ctr">
            <a:normAutofit/>
          </a:bodyPr>
          <a:lstStyle/>
          <a:p>
            <a:pPr lvl="0">
              <a:spcBef>
                <a:spcPct val="0"/>
              </a:spcBef>
              <a:defRPr/>
            </a:pPr>
            <a:r>
              <a:rPr lang="en-US" sz="3200" b="1" dirty="0" smtClean="0">
                <a:solidFill>
                  <a:srgbClr val="782327"/>
                </a:solidFill>
              </a:rPr>
              <a:t>Leadership</a:t>
            </a:r>
          </a:p>
          <a:p>
            <a:pPr lvl="0">
              <a:spcBef>
                <a:spcPct val="0"/>
              </a:spcBef>
              <a:defRPr/>
            </a:pPr>
            <a:r>
              <a:rPr lang="en-US" sz="2800" dirty="0" smtClean="0">
                <a:solidFill>
                  <a:srgbClr val="782327"/>
                </a:solidFill>
              </a:rPr>
              <a:t>Basic leadership skills (1/2)</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コンテンツ プレースホルダー 2"/>
          <p:cNvSpPr txBox="1">
            <a:spLocks/>
          </p:cNvSpPr>
          <p:nvPr/>
        </p:nvSpPr>
        <p:spPr bwMode="auto">
          <a:xfrm>
            <a:off x="457200" y="1676400"/>
            <a:ext cx="80772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marL="457200" marR="0" lvl="0" indent="-457200" algn="l" defTabSz="914400" rtl="0" eaLnBrk="0" fontAlgn="base" latinLnBrk="0" hangingPunct="0">
              <a:lnSpc>
                <a:spcPct val="100000"/>
              </a:lnSpc>
              <a:spcBef>
                <a:spcPct val="20000"/>
              </a:spcBef>
              <a:spcAft>
                <a:spcPct val="0"/>
              </a:spcAft>
              <a:buClrTx/>
              <a:buSzTx/>
              <a:buFont typeface="+mj-lt"/>
              <a:buAutoNum type="arabicPeriod"/>
              <a:tabLst/>
              <a:defRPr/>
            </a:pPr>
            <a:endParaRPr kumimoji="1" lang="en-US" sz="1400" b="0" i="0" u="none" strike="noStrike" kern="1200" cap="none" spc="0" normalizeH="0" baseline="0" noProof="0" dirty="0" smtClean="0">
              <a:ln>
                <a:noFill/>
              </a:ln>
              <a:solidFill>
                <a:srgbClr val="4C4948"/>
              </a:solidFill>
              <a:effectLst/>
              <a:uLnTx/>
              <a:uFillTx/>
              <a:latin typeface="Arial"/>
              <a:ea typeface="HGPｺﾞｼｯｸM"/>
            </a:endParaRPr>
          </a:p>
          <a:p>
            <a:pPr marL="457200" marR="0" lvl="0" indent="-457200" defTabSz="914400" rtl="0" eaLnBrk="0" fontAlgn="base" latinLnBrk="0" hangingPunct="0">
              <a:lnSpc>
                <a:spcPct val="100000"/>
              </a:lnSpc>
              <a:spcBef>
                <a:spcPct val="20000"/>
              </a:spcBef>
              <a:spcAft>
                <a:spcPct val="0"/>
              </a:spcAft>
              <a:buClrTx/>
              <a:buSzTx/>
              <a:buFont typeface="+mj-lt"/>
              <a:buAutoNum type="arabicPeriod"/>
              <a:tabLst/>
              <a:defRPr/>
            </a:pPr>
            <a:r>
              <a:rPr kumimoji="1" lang="en-US" sz="1400" b="1" dirty="0" smtClean="0">
                <a:solidFill>
                  <a:srgbClr val="4C4948"/>
                </a:solidFill>
                <a:latin typeface="Arial"/>
                <a:ea typeface="HGPｺﾞｼｯｸM"/>
              </a:rPr>
              <a:t>Integrity</a:t>
            </a:r>
          </a:p>
          <a:p>
            <a:pPr marL="742950" lvl="1" indent="-285750" eaLnBrk="0" fontAlgn="base" hangingPunct="0">
              <a:spcBef>
                <a:spcPct val="20000"/>
              </a:spcBef>
              <a:spcAft>
                <a:spcPct val="0"/>
              </a:spcAft>
              <a:buFontTx/>
              <a:buChar char="-"/>
              <a:defRPr/>
            </a:pPr>
            <a:r>
              <a:rPr lang="en-US" sz="1200" dirty="0" smtClean="0"/>
              <a:t>Principled</a:t>
            </a:r>
          </a:p>
          <a:p>
            <a:pPr marL="742950" lvl="1" indent="-285750" eaLnBrk="0" fontAlgn="base" hangingPunct="0">
              <a:spcBef>
                <a:spcPct val="20000"/>
              </a:spcBef>
              <a:spcAft>
                <a:spcPct val="0"/>
              </a:spcAft>
              <a:buFontTx/>
              <a:buChar char="-"/>
              <a:defRPr/>
            </a:pPr>
            <a:r>
              <a:rPr lang="en-US" sz="1200" dirty="0" smtClean="0"/>
              <a:t>Honest</a:t>
            </a:r>
          </a:p>
          <a:p>
            <a:pPr marL="742950" lvl="1" indent="-285750" eaLnBrk="0" fontAlgn="base" hangingPunct="0">
              <a:spcBef>
                <a:spcPct val="20000"/>
              </a:spcBef>
              <a:spcAft>
                <a:spcPct val="0"/>
              </a:spcAft>
              <a:buFontTx/>
              <a:buChar char="-"/>
              <a:defRPr/>
            </a:pPr>
            <a:r>
              <a:rPr lang="en-US" sz="1200" dirty="0" smtClean="0"/>
              <a:t>Treats </a:t>
            </a:r>
            <a:r>
              <a:rPr lang="en-US" sz="1200" dirty="0" smtClean="0"/>
              <a:t>others as </a:t>
            </a:r>
            <a:r>
              <a:rPr lang="en-US" sz="1200" dirty="0" smtClean="0"/>
              <a:t>they </a:t>
            </a:r>
            <a:r>
              <a:rPr lang="en-US" sz="1200" dirty="0" smtClean="0"/>
              <a:t>wish to be treated</a:t>
            </a:r>
          </a:p>
          <a:p>
            <a:pPr marL="742950" lvl="1" indent="-285750" eaLnBrk="0" fontAlgn="base" hangingPunct="0">
              <a:spcBef>
                <a:spcPct val="20000"/>
              </a:spcBef>
              <a:spcAft>
                <a:spcPct val="0"/>
              </a:spcAft>
              <a:buFontTx/>
              <a:buChar char="-"/>
              <a:defRPr/>
            </a:pPr>
            <a:r>
              <a:rPr lang="en-US" sz="1200" dirty="0"/>
              <a:t>P</a:t>
            </a:r>
            <a:r>
              <a:rPr lang="en-US" sz="1200" dirty="0" smtClean="0"/>
              <a:t>assionate </a:t>
            </a:r>
            <a:r>
              <a:rPr lang="en-US" sz="1200" dirty="0" smtClean="0"/>
              <a:t>about </a:t>
            </a:r>
            <a:r>
              <a:rPr lang="en-US" sz="1200" dirty="0" smtClean="0"/>
              <a:t>beliefs</a:t>
            </a:r>
            <a:endParaRPr lang="en-US" sz="1200" dirty="0" smtClean="0"/>
          </a:p>
          <a:p>
            <a:pPr marL="742950" lvl="1" indent="-285750" eaLnBrk="0" fontAlgn="base" hangingPunct="0">
              <a:spcBef>
                <a:spcPct val="20000"/>
              </a:spcBef>
              <a:spcAft>
                <a:spcPct val="0"/>
              </a:spcAft>
              <a:buFontTx/>
              <a:buChar char="-"/>
              <a:defRPr/>
            </a:pPr>
            <a:r>
              <a:rPr lang="en-US" sz="1200" dirty="0" smtClean="0"/>
              <a:t>Perseveres when </a:t>
            </a:r>
            <a:r>
              <a:rPr lang="en-US" sz="1200" dirty="0" smtClean="0"/>
              <a:t>the going gets </a:t>
            </a:r>
            <a:r>
              <a:rPr lang="en-US" sz="1200" dirty="0" smtClean="0"/>
              <a:t>tough</a:t>
            </a:r>
            <a:endParaRPr lang="en-US" sz="1200" dirty="0" smtClean="0"/>
          </a:p>
          <a:p>
            <a:pPr marL="742950" lvl="1" indent="-285750" eaLnBrk="0" fontAlgn="base" hangingPunct="0">
              <a:spcBef>
                <a:spcPct val="20000"/>
              </a:spcBef>
              <a:spcAft>
                <a:spcPct val="0"/>
              </a:spcAft>
              <a:buFontTx/>
              <a:buChar char="-"/>
              <a:defRPr/>
            </a:pPr>
            <a:r>
              <a:rPr lang="en-US" sz="1200" dirty="0" smtClean="0"/>
              <a:t>Alignment between actions and words</a:t>
            </a:r>
            <a:endParaRPr lang="en-US" sz="1200" dirty="0" smtClean="0"/>
          </a:p>
          <a:p>
            <a:pPr marL="457200" marR="0" lvl="0" indent="-457200" defTabSz="914400" rtl="0" eaLnBrk="0" fontAlgn="base" latinLnBrk="0" hangingPunct="0">
              <a:lnSpc>
                <a:spcPct val="100000"/>
              </a:lnSpc>
              <a:spcBef>
                <a:spcPct val="20000"/>
              </a:spcBef>
              <a:spcAft>
                <a:spcPct val="0"/>
              </a:spcAft>
              <a:buClrTx/>
              <a:buSzTx/>
              <a:buFont typeface="+mj-lt"/>
              <a:buAutoNum type="arabicPeriod"/>
              <a:tabLst/>
              <a:defRPr/>
            </a:pPr>
            <a:endParaRPr kumimoji="1" lang="en-US" sz="1400" dirty="0" smtClean="0">
              <a:solidFill>
                <a:srgbClr val="4C4948"/>
              </a:solidFill>
              <a:latin typeface="Arial"/>
              <a:ea typeface="HGPｺﾞｼｯｸM"/>
            </a:endParaRPr>
          </a:p>
          <a:p>
            <a:pPr marL="457200" marR="0" lvl="0" indent="-457200" defTabSz="914400" rtl="0" eaLnBrk="0" fontAlgn="base" latinLnBrk="0" hangingPunct="0">
              <a:lnSpc>
                <a:spcPct val="100000"/>
              </a:lnSpc>
              <a:spcBef>
                <a:spcPct val="20000"/>
              </a:spcBef>
              <a:spcAft>
                <a:spcPct val="0"/>
              </a:spcAft>
              <a:buClrTx/>
              <a:buSzTx/>
              <a:buFont typeface="+mj-lt"/>
              <a:buAutoNum type="arabicPeriod"/>
              <a:tabLst/>
              <a:defRPr/>
            </a:pPr>
            <a:r>
              <a:rPr kumimoji="1" lang="en-US" sz="1400" b="1" dirty="0" smtClean="0">
                <a:solidFill>
                  <a:srgbClr val="4C4948"/>
                </a:solidFill>
                <a:latin typeface="Arial"/>
                <a:ea typeface="HGPｺﾞｼｯｸM"/>
              </a:rPr>
              <a:t>Vision</a:t>
            </a:r>
          </a:p>
          <a:p>
            <a:pPr marL="742950" lvl="1" indent="-285750" eaLnBrk="0" fontAlgn="base" hangingPunct="0">
              <a:spcBef>
                <a:spcPct val="20000"/>
              </a:spcBef>
              <a:spcAft>
                <a:spcPct val="0"/>
              </a:spcAft>
              <a:buFontTx/>
              <a:buChar char="-"/>
              <a:defRPr/>
            </a:pPr>
            <a:r>
              <a:rPr lang="en-US" sz="1200" dirty="0" smtClean="0"/>
              <a:t>Sees </a:t>
            </a:r>
            <a:r>
              <a:rPr lang="en-US" sz="1200" dirty="0" smtClean="0"/>
              <a:t>the future of where things need to be and</a:t>
            </a:r>
          </a:p>
          <a:p>
            <a:pPr marL="1200150" lvl="2" indent="-285750" eaLnBrk="0" fontAlgn="base" hangingPunct="0">
              <a:spcBef>
                <a:spcPct val="20000"/>
              </a:spcBef>
              <a:spcAft>
                <a:spcPct val="0"/>
              </a:spcAft>
              <a:buFont typeface="Wingdings" pitchFamily="2" charset="2"/>
              <a:buChar char="§"/>
              <a:defRPr/>
            </a:pPr>
            <a:r>
              <a:rPr lang="en-US" sz="1200" dirty="0" smtClean="0"/>
              <a:t>attracts commitment and energizes people</a:t>
            </a:r>
          </a:p>
          <a:p>
            <a:pPr marL="1200150" lvl="2" indent="-285750" eaLnBrk="0" fontAlgn="base" hangingPunct="0">
              <a:spcBef>
                <a:spcPct val="20000"/>
              </a:spcBef>
              <a:spcAft>
                <a:spcPct val="0"/>
              </a:spcAft>
              <a:buFont typeface="Wingdings" pitchFamily="2" charset="2"/>
              <a:buChar char="§"/>
              <a:defRPr/>
            </a:pPr>
            <a:r>
              <a:rPr lang="en-US" sz="1200" dirty="0" smtClean="0"/>
              <a:t>creates meaning in the lives of followers</a:t>
            </a:r>
          </a:p>
          <a:p>
            <a:pPr marL="1200150" lvl="2" indent="-285750" eaLnBrk="0" fontAlgn="base" hangingPunct="0">
              <a:spcBef>
                <a:spcPct val="20000"/>
              </a:spcBef>
              <a:spcAft>
                <a:spcPct val="0"/>
              </a:spcAft>
              <a:buFont typeface="Wingdings" pitchFamily="2" charset="2"/>
              <a:buChar char="§"/>
              <a:defRPr/>
            </a:pPr>
            <a:r>
              <a:rPr lang="en-US" sz="1200" dirty="0" smtClean="0"/>
              <a:t>establishes a standard of excellence</a:t>
            </a:r>
          </a:p>
          <a:p>
            <a:pPr marL="1200150" lvl="2" indent="-285750" eaLnBrk="0" fontAlgn="base" hangingPunct="0">
              <a:spcBef>
                <a:spcPct val="20000"/>
              </a:spcBef>
              <a:spcAft>
                <a:spcPct val="0"/>
              </a:spcAft>
              <a:buFont typeface="Wingdings" pitchFamily="2" charset="2"/>
              <a:buChar char="§"/>
              <a:defRPr/>
            </a:pPr>
            <a:r>
              <a:rPr lang="en-US" sz="1200" dirty="0" smtClean="0"/>
              <a:t>bridges the present to the future</a:t>
            </a:r>
          </a:p>
          <a:p>
            <a:pPr marL="1200150" lvl="2" indent="-285750" eaLnBrk="0" fontAlgn="base" hangingPunct="0">
              <a:spcBef>
                <a:spcPct val="20000"/>
              </a:spcBef>
              <a:spcAft>
                <a:spcPct val="0"/>
              </a:spcAft>
              <a:buFont typeface="Wingdings" pitchFamily="2" charset="2"/>
              <a:buChar char="§"/>
              <a:defRPr/>
            </a:pPr>
            <a:r>
              <a:rPr lang="en-US" sz="1200" dirty="0" smtClean="0"/>
              <a:t>transcends the status quo.</a:t>
            </a:r>
          </a:p>
          <a:p>
            <a:pPr marL="742950" lvl="1" indent="-285750" eaLnBrk="0" fontAlgn="base" hangingPunct="0">
              <a:spcBef>
                <a:spcPct val="20000"/>
              </a:spcBef>
              <a:spcAft>
                <a:spcPct val="0"/>
              </a:spcAft>
              <a:buFontTx/>
              <a:buChar char="-"/>
              <a:defRPr/>
            </a:pPr>
            <a:r>
              <a:rPr lang="en-US" sz="1200" dirty="0" smtClean="0"/>
              <a:t>Communicates </a:t>
            </a:r>
            <a:r>
              <a:rPr lang="en-US" sz="1200" dirty="0" smtClean="0"/>
              <a:t>effectively to paint the picture and inspire others towards the future state that you </a:t>
            </a:r>
            <a:r>
              <a:rPr lang="en-US" sz="1200" dirty="0" smtClean="0"/>
              <a:t>perceive</a:t>
            </a:r>
            <a:endParaRPr kumimoji="1" lang="en-US" sz="1100" dirty="0" smtClean="0">
              <a:solidFill>
                <a:srgbClr val="4C4948"/>
              </a:solidFill>
              <a:latin typeface="Arial"/>
              <a:ea typeface="HGPｺﾞｼｯｸM"/>
            </a:endParaRPr>
          </a:p>
          <a:p>
            <a:pPr marL="742950" marR="0" lvl="1" indent="-285750" algn="l" defTabSz="914400" rtl="0" eaLnBrk="0" fontAlgn="base" latinLnBrk="0" hangingPunct="0">
              <a:lnSpc>
                <a:spcPct val="100000"/>
              </a:lnSpc>
              <a:spcBef>
                <a:spcPct val="20000"/>
              </a:spcBef>
              <a:spcAft>
                <a:spcPct val="0"/>
              </a:spcAft>
              <a:buClrTx/>
              <a:buSzTx/>
              <a:buFont typeface="Courier New" pitchFamily="49" charset="0"/>
              <a:buChar char="o"/>
              <a:tabLst/>
              <a:defRPr/>
            </a:pPr>
            <a:endParaRPr kumimoji="1" lang="en-US" sz="1200" b="0" i="0" u="none" strike="noStrike" kern="1200" cap="none" spc="0" normalizeH="0" baseline="0" noProof="0" dirty="0" smtClean="0">
              <a:ln>
                <a:noFill/>
              </a:ln>
              <a:solidFill>
                <a:srgbClr val="4C4948"/>
              </a:solidFill>
              <a:effectLst/>
              <a:uLnTx/>
              <a:uFillTx/>
              <a:latin typeface="Arial"/>
              <a:ea typeface="HGPｺﾞｼｯｸM"/>
              <a:cs typeface="+mn-cs"/>
            </a:endParaRPr>
          </a:p>
        </p:txBody>
      </p:sp>
      <p:pic>
        <p:nvPicPr>
          <p:cNvPr id="4097" name="Picture 1" descr="C:\Users\kmaynard\Desktop\Vision.jpg"/>
          <p:cNvPicPr>
            <a:picLocks noChangeAspect="1" noChangeArrowheads="1"/>
          </p:cNvPicPr>
          <p:nvPr/>
        </p:nvPicPr>
        <p:blipFill>
          <a:blip r:embed="rId3" cstate="print"/>
          <a:srcRect/>
          <a:stretch>
            <a:fillRect/>
          </a:stretch>
        </p:blipFill>
        <p:spPr bwMode="auto">
          <a:xfrm>
            <a:off x="6524625" y="3695308"/>
            <a:ext cx="2162175" cy="1628775"/>
          </a:xfrm>
          <a:prstGeom prst="rect">
            <a:avLst/>
          </a:prstGeom>
          <a:noFill/>
        </p:spPr>
      </p:pic>
      <p:pic>
        <p:nvPicPr>
          <p:cNvPr id="4098" name="Picture 2" descr="C:\Users\kmaynard\Desktop\Integrity.jpg"/>
          <p:cNvPicPr>
            <a:picLocks noChangeAspect="1" noChangeArrowheads="1"/>
          </p:cNvPicPr>
          <p:nvPr/>
        </p:nvPicPr>
        <p:blipFill>
          <a:blip r:embed="rId4" cstate="print"/>
          <a:srcRect/>
          <a:stretch>
            <a:fillRect/>
          </a:stretch>
        </p:blipFill>
        <p:spPr bwMode="auto">
          <a:xfrm>
            <a:off x="4511675" y="1752600"/>
            <a:ext cx="1660525" cy="1992630"/>
          </a:xfrm>
          <a:prstGeom prst="rect">
            <a:avLst/>
          </a:prstGeom>
          <a:noFill/>
        </p:spPr>
      </p:pic>
    </p:spTree>
    <p:extLst>
      <p:ext uri="{BB962C8B-B14F-4D97-AF65-F5344CB8AC3E}">
        <p14:creationId xmlns:p14="http://schemas.microsoft.com/office/powerpoint/2010/main" val="8770891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laceholder 1"/>
          <p:cNvSpPr txBox="1">
            <a:spLocks/>
          </p:cNvSpPr>
          <p:nvPr/>
        </p:nvSpPr>
        <p:spPr>
          <a:xfrm>
            <a:off x="457200" y="304800"/>
            <a:ext cx="8229600" cy="1447800"/>
          </a:xfrm>
          <a:prstGeom prst="rect">
            <a:avLst/>
          </a:prstGeom>
        </p:spPr>
        <p:txBody>
          <a:bodyPr vert="horz" lIns="91440" tIns="45720" rIns="91440" bIns="45720" rtlCol="0" anchor="ctr">
            <a:normAutofit/>
          </a:bodyPr>
          <a:lstStyle/>
          <a:p>
            <a:pPr lvl="0">
              <a:spcBef>
                <a:spcPct val="0"/>
              </a:spcBef>
              <a:defRPr/>
            </a:pPr>
            <a:r>
              <a:rPr lang="en-US" sz="3200" b="1" dirty="0" smtClean="0">
                <a:solidFill>
                  <a:srgbClr val="782327"/>
                </a:solidFill>
              </a:rPr>
              <a:t>Leadership</a:t>
            </a:r>
          </a:p>
          <a:p>
            <a:pPr lvl="0">
              <a:spcBef>
                <a:spcPct val="0"/>
              </a:spcBef>
              <a:defRPr/>
            </a:pPr>
            <a:r>
              <a:rPr lang="en-US" sz="2800" dirty="0" smtClean="0">
                <a:solidFill>
                  <a:srgbClr val="782327"/>
                </a:solidFill>
              </a:rPr>
              <a:t>Basic leadership skills (2/2)</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コンテンツ プレースホルダー 2"/>
          <p:cNvSpPr txBox="1">
            <a:spLocks/>
          </p:cNvSpPr>
          <p:nvPr/>
        </p:nvSpPr>
        <p:spPr bwMode="auto">
          <a:xfrm>
            <a:off x="457200" y="1676400"/>
            <a:ext cx="80772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marL="457200" marR="0" lvl="0" indent="-457200" algn="l" defTabSz="914400" rtl="0" eaLnBrk="0" fontAlgn="base" latinLnBrk="0" hangingPunct="0">
              <a:lnSpc>
                <a:spcPct val="100000"/>
              </a:lnSpc>
              <a:spcBef>
                <a:spcPct val="20000"/>
              </a:spcBef>
              <a:spcAft>
                <a:spcPct val="0"/>
              </a:spcAft>
              <a:buClrTx/>
              <a:buSzTx/>
              <a:buFont typeface="+mj-lt"/>
              <a:buAutoNum type="arabicPeriod"/>
              <a:tabLst/>
              <a:defRPr/>
            </a:pPr>
            <a:endParaRPr kumimoji="1" lang="en-US" sz="1400" b="0" i="0" u="none" strike="noStrike" kern="1200" cap="none" spc="0" normalizeH="0" baseline="0" noProof="0" dirty="0" smtClean="0">
              <a:ln>
                <a:noFill/>
              </a:ln>
              <a:solidFill>
                <a:srgbClr val="4C4948"/>
              </a:solidFill>
              <a:effectLst/>
              <a:uLnTx/>
              <a:uFillTx/>
              <a:latin typeface="Arial"/>
              <a:ea typeface="HGPｺﾞｼｯｸM"/>
            </a:endParaRPr>
          </a:p>
          <a:p>
            <a:pPr marL="457200" marR="0" lvl="0" indent="-457200" defTabSz="914400" rtl="0" eaLnBrk="0" fontAlgn="base" latinLnBrk="0" hangingPunct="0">
              <a:lnSpc>
                <a:spcPct val="100000"/>
              </a:lnSpc>
              <a:spcBef>
                <a:spcPct val="20000"/>
              </a:spcBef>
              <a:spcAft>
                <a:spcPct val="0"/>
              </a:spcAft>
              <a:buClrTx/>
              <a:buSzTx/>
              <a:tabLst/>
              <a:defRPr/>
            </a:pPr>
            <a:r>
              <a:rPr kumimoji="1" lang="en-US" sz="1400" b="1" dirty="0" smtClean="0">
                <a:solidFill>
                  <a:srgbClr val="4C4948"/>
                </a:solidFill>
                <a:latin typeface="Arial"/>
                <a:ea typeface="HGPｺﾞｼｯｸM"/>
              </a:rPr>
              <a:t>3.	Communication</a:t>
            </a:r>
          </a:p>
          <a:p>
            <a:pPr marL="742950" lvl="1" indent="-285750" eaLnBrk="0" fontAlgn="base" hangingPunct="0">
              <a:spcBef>
                <a:spcPct val="20000"/>
              </a:spcBef>
              <a:spcAft>
                <a:spcPct val="0"/>
              </a:spcAft>
              <a:buFontTx/>
              <a:buChar char="-"/>
              <a:defRPr/>
            </a:pPr>
            <a:r>
              <a:rPr lang="en-US" sz="1200" dirty="0" smtClean="0"/>
              <a:t>Consummate leaders need to know </a:t>
            </a:r>
          </a:p>
          <a:p>
            <a:pPr marL="1200150" lvl="2" indent="-285750" eaLnBrk="0" fontAlgn="base" hangingPunct="0">
              <a:spcBef>
                <a:spcPct val="20000"/>
              </a:spcBef>
              <a:spcAft>
                <a:spcPct val="0"/>
              </a:spcAft>
              <a:buFont typeface="Wingdings" pitchFamily="2" charset="2"/>
              <a:buChar char="§"/>
              <a:defRPr/>
            </a:pPr>
            <a:r>
              <a:rPr lang="en-US" sz="1200" dirty="0" smtClean="0"/>
              <a:t>how to share as well as how to seek information</a:t>
            </a:r>
          </a:p>
          <a:p>
            <a:pPr marL="1200150" lvl="2" indent="-285750" eaLnBrk="0" fontAlgn="base" hangingPunct="0">
              <a:spcBef>
                <a:spcPct val="20000"/>
              </a:spcBef>
              <a:spcAft>
                <a:spcPct val="0"/>
              </a:spcAft>
              <a:buFont typeface="Wingdings" pitchFamily="2" charset="2"/>
              <a:buChar char="§"/>
              <a:defRPr/>
            </a:pPr>
            <a:r>
              <a:rPr lang="en-US" sz="1200" dirty="0" smtClean="0"/>
              <a:t>what to communicate to whom and when</a:t>
            </a:r>
          </a:p>
          <a:p>
            <a:pPr marL="1200150" lvl="2" indent="-285750" eaLnBrk="0" fontAlgn="base" hangingPunct="0">
              <a:spcBef>
                <a:spcPct val="20000"/>
              </a:spcBef>
              <a:spcAft>
                <a:spcPct val="0"/>
              </a:spcAft>
              <a:buFont typeface="Wingdings" pitchFamily="2" charset="2"/>
              <a:buChar char="§"/>
              <a:defRPr/>
            </a:pPr>
            <a:r>
              <a:rPr lang="en-US" sz="1200" dirty="0"/>
              <a:t>h</a:t>
            </a:r>
            <a:r>
              <a:rPr lang="en-US" sz="1200" dirty="0" smtClean="0"/>
              <a:t>ow to choose the </a:t>
            </a:r>
            <a:r>
              <a:rPr lang="en-US" sz="1200" dirty="0" smtClean="0"/>
              <a:t>appropriate medium of communication is</a:t>
            </a:r>
            <a:endParaRPr lang="en-US" sz="1200" dirty="0" smtClean="0"/>
          </a:p>
          <a:p>
            <a:pPr marL="1200150" lvl="2" indent="-285750" eaLnBrk="0" fontAlgn="base" hangingPunct="0">
              <a:spcBef>
                <a:spcPct val="20000"/>
              </a:spcBef>
              <a:spcAft>
                <a:spcPct val="0"/>
              </a:spcAft>
              <a:buFont typeface="Wingdings" pitchFamily="2" charset="2"/>
              <a:buChar char="§"/>
              <a:defRPr/>
            </a:pPr>
            <a:r>
              <a:rPr lang="en-US" sz="1200" dirty="0"/>
              <a:t>h</a:t>
            </a:r>
            <a:r>
              <a:rPr lang="en-US" sz="1200" dirty="0" smtClean="0"/>
              <a:t>ow to communicate with </a:t>
            </a:r>
            <a:r>
              <a:rPr lang="en-US" sz="1200" dirty="0" smtClean="0"/>
              <a:t>large and small audiences</a:t>
            </a:r>
          </a:p>
          <a:p>
            <a:pPr marL="1200150" lvl="2" indent="-285750" eaLnBrk="0" fontAlgn="base" hangingPunct="0">
              <a:spcBef>
                <a:spcPct val="20000"/>
              </a:spcBef>
              <a:spcAft>
                <a:spcPct val="0"/>
              </a:spcAft>
              <a:buFont typeface="Wingdings" pitchFamily="2" charset="2"/>
              <a:buChar char="§"/>
              <a:defRPr/>
            </a:pPr>
            <a:r>
              <a:rPr lang="en-US" sz="1200" dirty="0" smtClean="0"/>
              <a:t>when </a:t>
            </a:r>
            <a:r>
              <a:rPr lang="en-US" sz="1200" dirty="0" smtClean="0"/>
              <a:t>not to communicate.</a:t>
            </a:r>
          </a:p>
          <a:p>
            <a:pPr marL="742950" lvl="1" indent="-285750" eaLnBrk="0" fontAlgn="base" hangingPunct="0">
              <a:spcBef>
                <a:spcPct val="20000"/>
              </a:spcBef>
              <a:spcAft>
                <a:spcPct val="0"/>
              </a:spcAft>
              <a:buFontTx/>
              <a:buChar char="-"/>
              <a:defRPr/>
            </a:pPr>
            <a:r>
              <a:rPr lang="en-US" sz="1200" dirty="0" smtClean="0"/>
              <a:t>Do you listen more than you speak?</a:t>
            </a:r>
          </a:p>
          <a:p>
            <a:pPr marL="742950" lvl="1" indent="-285750" eaLnBrk="0" fontAlgn="base" hangingPunct="0">
              <a:spcBef>
                <a:spcPct val="20000"/>
              </a:spcBef>
              <a:spcAft>
                <a:spcPct val="0"/>
              </a:spcAft>
              <a:buFontTx/>
              <a:buChar char="-"/>
              <a:defRPr/>
            </a:pPr>
            <a:r>
              <a:rPr lang="en-US" sz="1200" dirty="0" smtClean="0"/>
              <a:t>Do you communicate with your person as well as with words?</a:t>
            </a:r>
          </a:p>
          <a:p>
            <a:pPr marL="742950" lvl="1" indent="-285750" eaLnBrk="0" fontAlgn="base" hangingPunct="0">
              <a:spcBef>
                <a:spcPct val="20000"/>
              </a:spcBef>
              <a:spcAft>
                <a:spcPct val="0"/>
              </a:spcAft>
              <a:buFontTx/>
              <a:buChar char="-"/>
              <a:defRPr/>
            </a:pPr>
            <a:r>
              <a:rPr lang="en-US" sz="1200" dirty="0" smtClean="0"/>
              <a:t>How do you handle confidential information or bad news? </a:t>
            </a:r>
          </a:p>
          <a:p>
            <a:pPr marL="457200" marR="0" lvl="0" indent="-457200" defTabSz="914400" rtl="0" eaLnBrk="0" fontAlgn="base" latinLnBrk="0" hangingPunct="0">
              <a:lnSpc>
                <a:spcPct val="100000"/>
              </a:lnSpc>
              <a:spcBef>
                <a:spcPct val="20000"/>
              </a:spcBef>
              <a:spcAft>
                <a:spcPct val="0"/>
              </a:spcAft>
              <a:buClrTx/>
              <a:buSzTx/>
              <a:buFont typeface="+mj-lt"/>
              <a:buAutoNum type="arabicPeriod"/>
              <a:tabLst/>
              <a:defRPr/>
            </a:pPr>
            <a:endParaRPr kumimoji="1" lang="en-US" sz="1400" dirty="0" smtClean="0">
              <a:solidFill>
                <a:srgbClr val="4C4948"/>
              </a:solidFill>
              <a:latin typeface="Arial"/>
              <a:ea typeface="HGPｺﾞｼｯｸM"/>
            </a:endParaRPr>
          </a:p>
          <a:p>
            <a:pPr marL="457200" marR="0" lvl="0" indent="-457200" defTabSz="914400" rtl="0" eaLnBrk="0" fontAlgn="base" latinLnBrk="0" hangingPunct="0">
              <a:lnSpc>
                <a:spcPct val="100000"/>
              </a:lnSpc>
              <a:spcBef>
                <a:spcPct val="20000"/>
              </a:spcBef>
              <a:spcAft>
                <a:spcPct val="0"/>
              </a:spcAft>
              <a:buClrTx/>
              <a:buSzTx/>
              <a:tabLst/>
              <a:defRPr/>
            </a:pPr>
            <a:r>
              <a:rPr kumimoji="1" lang="en-US" sz="1400" b="1" dirty="0" smtClean="0">
                <a:solidFill>
                  <a:srgbClr val="4C4948"/>
                </a:solidFill>
                <a:latin typeface="Arial"/>
                <a:ea typeface="HGPｺﾞｼｯｸM"/>
              </a:rPr>
              <a:t>4.	Developing People</a:t>
            </a:r>
          </a:p>
          <a:p>
            <a:pPr marL="742950" lvl="1" indent="-285750" eaLnBrk="0" fontAlgn="base" hangingPunct="0">
              <a:spcBef>
                <a:spcPct val="20000"/>
              </a:spcBef>
              <a:spcAft>
                <a:spcPct val="0"/>
              </a:spcAft>
              <a:buFontTx/>
              <a:buChar char="-"/>
              <a:defRPr/>
            </a:pPr>
            <a:r>
              <a:rPr lang="en-US" sz="1200" dirty="0" smtClean="0"/>
              <a:t>Encouraging, helping, coaching and/or mentoring people to stretch and grow their capabilities                         beyond their current status.  People follow you because of what you do for them.</a:t>
            </a:r>
            <a:endParaRPr kumimoji="1" lang="en-US" sz="1200" dirty="0" smtClean="0">
              <a:solidFill>
                <a:srgbClr val="FF0000"/>
              </a:solidFill>
              <a:latin typeface="Arial"/>
              <a:ea typeface="HGPｺﾞｼｯｸM"/>
            </a:endParaRPr>
          </a:p>
          <a:p>
            <a:pPr marL="1200150" lvl="2" indent="-285750" eaLnBrk="0" fontAlgn="base" hangingPunct="0">
              <a:spcBef>
                <a:spcPct val="20000"/>
              </a:spcBef>
              <a:spcAft>
                <a:spcPct val="0"/>
              </a:spcAft>
              <a:buFont typeface="Wingdings" charset="2"/>
              <a:buChar char="§"/>
              <a:defRPr/>
            </a:pPr>
            <a:r>
              <a:rPr lang="en-US" sz="1100" dirty="0" smtClean="0"/>
              <a:t>Do you exude and instill trust and respect in those around you? </a:t>
            </a:r>
          </a:p>
          <a:p>
            <a:pPr marL="1200150" lvl="2" indent="-285750" eaLnBrk="0" fontAlgn="base" hangingPunct="0">
              <a:spcBef>
                <a:spcPct val="20000"/>
              </a:spcBef>
              <a:spcAft>
                <a:spcPct val="0"/>
              </a:spcAft>
              <a:buFont typeface="Wingdings" charset="2"/>
              <a:buChar char="§"/>
              <a:defRPr/>
            </a:pPr>
            <a:r>
              <a:rPr lang="en-US" sz="1100" dirty="0" smtClean="0"/>
              <a:t>Do you have superior networking, interpersonal and group communication skills?</a:t>
            </a:r>
            <a:endParaRPr kumimoji="1" lang="en-US" sz="1100" dirty="0" smtClean="0">
              <a:solidFill>
                <a:srgbClr val="FF0000"/>
              </a:solidFill>
              <a:latin typeface="Arial"/>
              <a:ea typeface="HGPｺﾞｼｯｸM"/>
            </a:endParaRPr>
          </a:p>
          <a:p>
            <a:pPr marL="1200150" lvl="2" indent="-285750" eaLnBrk="0" fontAlgn="base" hangingPunct="0">
              <a:spcBef>
                <a:spcPct val="20000"/>
              </a:spcBef>
              <a:spcAft>
                <a:spcPct val="0"/>
              </a:spcAft>
              <a:buFont typeface="Wingdings" charset="2"/>
              <a:buChar char="§"/>
              <a:defRPr/>
            </a:pPr>
            <a:endParaRPr kumimoji="1" lang="en-US" sz="1100" dirty="0" smtClean="0">
              <a:solidFill>
                <a:srgbClr val="4C4948"/>
              </a:solidFill>
              <a:latin typeface="Arial"/>
              <a:ea typeface="HGPｺﾞｼｯｸM"/>
            </a:endParaRPr>
          </a:p>
          <a:p>
            <a:pPr marL="742950" marR="0" lvl="1" indent="-285750" algn="l" defTabSz="914400" rtl="0" eaLnBrk="0" fontAlgn="base" latinLnBrk="0" hangingPunct="0">
              <a:lnSpc>
                <a:spcPct val="100000"/>
              </a:lnSpc>
              <a:spcBef>
                <a:spcPct val="20000"/>
              </a:spcBef>
              <a:spcAft>
                <a:spcPct val="0"/>
              </a:spcAft>
              <a:buClrTx/>
              <a:buSzTx/>
              <a:buFont typeface="Courier New" pitchFamily="49" charset="0"/>
              <a:buChar char="o"/>
              <a:tabLst/>
              <a:defRPr/>
            </a:pPr>
            <a:endParaRPr kumimoji="1" lang="en-US" sz="1200" b="0" i="0" u="none" strike="noStrike" kern="1200" cap="none" spc="0" normalizeH="0" baseline="0" noProof="0" dirty="0" smtClean="0">
              <a:ln>
                <a:noFill/>
              </a:ln>
              <a:solidFill>
                <a:srgbClr val="4C4948"/>
              </a:solidFill>
              <a:effectLst/>
              <a:uLnTx/>
              <a:uFillTx/>
              <a:latin typeface="Arial"/>
              <a:ea typeface="HGPｺﾞｼｯｸM"/>
              <a:cs typeface="+mn-cs"/>
            </a:endParaRPr>
          </a:p>
        </p:txBody>
      </p:sp>
      <p:pic>
        <p:nvPicPr>
          <p:cNvPr id="63490" name="Picture 2" descr="C:\Users\kmaynard\Desktop\developing people.jpg"/>
          <p:cNvPicPr>
            <a:picLocks noChangeAspect="1" noChangeArrowheads="1"/>
          </p:cNvPicPr>
          <p:nvPr/>
        </p:nvPicPr>
        <p:blipFill>
          <a:blip r:embed="rId3" cstate="print"/>
          <a:srcRect/>
          <a:stretch>
            <a:fillRect/>
          </a:stretch>
        </p:blipFill>
        <p:spPr bwMode="auto">
          <a:xfrm>
            <a:off x="7678130" y="4448665"/>
            <a:ext cx="1219200" cy="1219200"/>
          </a:xfrm>
          <a:prstGeom prst="rect">
            <a:avLst/>
          </a:prstGeom>
          <a:noFill/>
        </p:spPr>
      </p:pic>
      <p:pic>
        <p:nvPicPr>
          <p:cNvPr id="63492" name="Picture 4" descr="C:\Users\kmaynard\Desktop\Communication3.giff.jpg"/>
          <p:cNvPicPr>
            <a:picLocks noChangeAspect="1" noChangeArrowheads="1"/>
          </p:cNvPicPr>
          <p:nvPr/>
        </p:nvPicPr>
        <p:blipFill>
          <a:blip r:embed="rId4" cstate="print"/>
          <a:srcRect/>
          <a:stretch>
            <a:fillRect/>
          </a:stretch>
        </p:blipFill>
        <p:spPr bwMode="auto">
          <a:xfrm>
            <a:off x="5624928" y="2068621"/>
            <a:ext cx="3061872" cy="2037536"/>
          </a:xfrm>
          <a:prstGeom prst="rect">
            <a:avLst/>
          </a:prstGeom>
          <a:noFill/>
        </p:spPr>
      </p:pic>
    </p:spTree>
    <p:extLst>
      <p:ext uri="{BB962C8B-B14F-4D97-AF65-F5344CB8AC3E}">
        <p14:creationId xmlns:p14="http://schemas.microsoft.com/office/powerpoint/2010/main" val="877089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SfN Document" ma:contentTypeID="0x0101004D8F5E3890581C4082992ECC2F93573100C506B128C1854947B0CB6D14CD451AF8" ma:contentTypeVersion="38" ma:contentTypeDescription="" ma:contentTypeScope="" ma:versionID="1021bae92a622f70926e3202573aa2b6">
  <xsd:schema xmlns:xsd="http://www.w3.org/2001/XMLSchema" xmlns:xs="http://www.w3.org/2001/XMLSchema" xmlns:p="http://schemas.microsoft.com/office/2006/metadata/properties" xmlns:ns2="529ccce0-d01a-44eb-8f6d-fcfce274c37a" targetNamespace="http://schemas.microsoft.com/office/2006/metadata/properties" ma:root="true" ma:fieldsID="0709cd678756fa05c3e95ec2158445a7" ns2:_="">
    <xsd:import namespace="529ccce0-d01a-44eb-8f6d-fcfce274c37a"/>
    <xsd:element name="properties">
      <xsd:complexType>
        <xsd:sequence>
          <xsd:element name="documentManagement">
            <xsd:complexType>
              <xsd:all>
                <xsd:element ref="ns2:_dlc_DocId" minOccurs="0"/>
                <xsd:element ref="ns2:_dlc_DocIdUrl" minOccurs="0"/>
                <xsd:element ref="ns2:_dlc_DocIdPersistId" minOccurs="0"/>
                <xsd:element ref="ns2:TypeOfContent" minOccurs="0"/>
                <xsd:element ref="ns2:Division" minOccurs="0"/>
                <xsd:element ref="ns2:DocumentType" minOccurs="0"/>
                <xsd:element ref="ns2:f35ca5f0ee694cfd9c7653895a2c7dca" minOccurs="0"/>
                <xsd:element ref="ns2:TaxCatchAll" minOccurs="0"/>
                <xsd:element ref="ns2:TaxKeywordTaxHTField" minOccurs="0"/>
                <xsd:element ref="ns2:LastReviewedDate" minOccurs="0"/>
                <xsd:element ref="ns2:DocumentStatus" minOccurs="0"/>
                <xsd:element ref="ns2:TaxCatchAllLabel" minOccurs="0"/>
                <xsd:element ref="ns2:db0dfd8ecf6c4fc28d538b1ac635d8b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9ccce0-d01a-44eb-8f6d-fcfce274c37a"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false">
      <xsd:simpleType>
        <xsd:restriction base="dms:Boolean"/>
      </xsd:simpleType>
    </xsd:element>
    <xsd:element name="TypeOfContent" ma:index="7" nillable="true" ma:displayName="Type of Content" ma:format="Dropdown" ma:internalName="TypeOfContent" ma:readOnly="false">
      <xsd:simpleType>
        <xsd:restriction base="dms:Choice">
          <xsd:enumeration value="Template"/>
          <xsd:enumeration value="Policy"/>
          <xsd:enumeration value="Form"/>
          <xsd:enumeration value="Documentation"/>
          <xsd:enumeration value="Press Release"/>
          <xsd:enumeration value="Unclassified"/>
        </xsd:restriction>
      </xsd:simpleType>
    </xsd:element>
    <xsd:element name="Division" ma:index="8" nillable="true" ma:displayName="Division" ma:default="Communications &amp; Public Affairs" ma:format="Dropdown" ma:internalName="Division" ma:readOnly="false">
      <xsd:simpleType>
        <xsd:restriction base="dms:Choice">
          <xsd:enumeration value="Communications &amp; Public Affairs"/>
          <xsd:enumeration value="Deputy Executive Director"/>
          <xsd:enumeration value="Education &amp; Member Development"/>
          <xsd:enumeration value="Finance &amp; Administration"/>
          <xsd:enumeration value="Meeting Services"/>
          <xsd:enumeration value="Membership and Professional Development"/>
          <xsd:enumeration value="Planning and Information"/>
        </xsd:restriction>
      </xsd:simpleType>
    </xsd:element>
    <xsd:element name="DocumentType" ma:index="13" nillable="true" ma:displayName="Document Type" ma:format="Dropdown" ma:internalName="DocumentType" ma:readOnly="false">
      <xsd:simpleType>
        <xsd:restriction base="dms:Choice">
          <xsd:enumeration value="Checklist"/>
          <xsd:enumeration value="Contract"/>
          <xsd:enumeration value="Floor Plan"/>
          <xsd:enumeration value="Form"/>
          <xsd:enumeration value="Grant"/>
          <xsd:enumeration value="Graphic"/>
          <xsd:enumeration value="Invoice"/>
          <xsd:enumeration value="Manual"/>
          <xsd:enumeration value="Meeting Notes"/>
          <xsd:enumeration value="Memo"/>
          <xsd:enumeration value="Photo"/>
          <xsd:enumeration value="Policy"/>
          <xsd:enumeration value="Presentation"/>
          <xsd:enumeration value="Process"/>
          <xsd:enumeration value="Report"/>
          <xsd:enumeration value="Template"/>
          <xsd:enumeration value="User Guide"/>
          <xsd:enumeration value="Unclassified"/>
          <xsd:enumeration value="Video"/>
        </xsd:restriction>
      </xsd:simpleType>
    </xsd:element>
    <xsd:element name="f35ca5f0ee694cfd9c7653895a2c7dca" ma:index="15" nillable="true" ma:taxonomy="true" ma:internalName="f35ca5f0ee694cfd9c7653895a2c7dca" ma:taxonomyFieldName="Function" ma:displayName="Function" ma:readOnly="false" ma:fieldId="{f35ca5f0-ee69-4cfd-9c76-53895a2c7dca}" ma:taxonomyMulti="true" ma:sspId="797d636a-0608-4240-bc17-84bd244307a5" ma:termSetId="feffb8c1-e6ea-432e-a7e0-ce911a1d98c4" ma:anchorId="00000000-0000-0000-0000-000000000000" ma:open="false" ma:isKeyword="false">
      <xsd:complexType>
        <xsd:sequence>
          <xsd:element ref="pc:Terms" minOccurs="0" maxOccurs="1"/>
        </xsd:sequence>
      </xsd:complexType>
    </xsd:element>
    <xsd:element name="TaxCatchAll" ma:index="16" nillable="true" ma:displayName="Taxonomy Catch All Column" ma:hidden="true" ma:list="{70a1ea77-b44d-40b8-a9b7-c7fa1c8b6a48}" ma:internalName="TaxCatchAll" ma:readOnly="false" ma:showField="CatchAllData" ma:web="529ccce0-d01a-44eb-8f6d-fcfce274c37a">
      <xsd:complexType>
        <xsd:complexContent>
          <xsd:extension base="dms:MultiChoiceLookup">
            <xsd:sequence>
              <xsd:element name="Value" type="dms:Lookup" maxOccurs="unbounded" minOccurs="0" nillable="true"/>
            </xsd:sequence>
          </xsd:extension>
        </xsd:complexContent>
      </xsd:complexType>
    </xsd:element>
    <xsd:element name="TaxKeywordTaxHTField" ma:index="18" nillable="true" ma:taxonomy="true" ma:internalName="TaxKeywordTaxHTField" ma:taxonomyFieldName="TaxKeyword" ma:displayName="Enterprise Keywords" ma:readOnly="false" ma:fieldId="{23f27201-bee3-471e-b2e7-b64fd8b7ca38}" ma:taxonomyMulti="true" ma:sspId="797d636a-0608-4240-bc17-84bd244307a5" ma:termSetId="00000000-0000-0000-0000-000000000000" ma:anchorId="00000000-0000-0000-0000-000000000000" ma:open="true" ma:isKeyword="true">
      <xsd:complexType>
        <xsd:sequence>
          <xsd:element ref="pc:Terms" minOccurs="0" maxOccurs="1"/>
        </xsd:sequence>
      </xsd:complexType>
    </xsd:element>
    <xsd:element name="LastReviewedDate" ma:index="19" nillable="true" ma:displayName="Last Reviewed Date" ma:default="[today]" ma:format="DateOnly" ma:internalName="LastReviewedDate" ma:readOnly="false">
      <xsd:simpleType>
        <xsd:restriction base="dms:DateTime"/>
      </xsd:simpleType>
    </xsd:element>
    <xsd:element name="DocumentStatus" ma:index="20" nillable="true" ma:displayName="Document Status" ma:default="Draft" ma:format="Dropdown" ma:internalName="DocumentStatus" ma:readOnly="false">
      <xsd:simpleType>
        <xsd:restriction base="dms:Choice">
          <xsd:enumeration value="Draft"/>
          <xsd:enumeration value="Final"/>
        </xsd:restriction>
      </xsd:simpleType>
    </xsd:element>
    <xsd:element name="TaxCatchAllLabel" ma:index="21" nillable="true" ma:displayName="Taxonomy Catch All Column1" ma:hidden="true" ma:list="{70a1ea77-b44d-40b8-a9b7-c7fa1c8b6a48}" ma:internalName="TaxCatchAllLabel" ma:readOnly="true" ma:showField="CatchAllDataLabel" ma:web="529ccce0-d01a-44eb-8f6d-fcfce274c37a">
      <xsd:complexType>
        <xsd:complexContent>
          <xsd:extension base="dms:MultiChoiceLookup">
            <xsd:sequence>
              <xsd:element name="Value" type="dms:Lookup" maxOccurs="unbounded" minOccurs="0" nillable="true"/>
            </xsd:sequence>
          </xsd:extension>
        </xsd:complexContent>
      </xsd:complexType>
    </xsd:element>
    <xsd:element name="db0dfd8ecf6c4fc28d538b1ac635d8be" ma:index="22" nillable="true" ma:taxonomy="true" ma:internalName="db0dfd8ecf6c4fc28d538b1ac635d8be" ma:taxonomyFieldName="Program" ma:displayName="Program" ma:readOnly="false" ma:fieldId="{db0dfd8e-cf6c-4fc2-8d53-8b1ac635d8be}" ma:taxonomyMulti="true" ma:sspId="797d636a-0608-4240-bc17-84bd244307a5" ma:termSetId="bf9a34c8-30e7-41cf-bc26-8cf2b79c8fd0"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529ccce0-d01a-44eb-8f6d-fcfce274c37a">DXK3VZ7EW6WC-1702072923-15690</_dlc_DocId>
    <_dlc_DocIdUrl xmlns="529ccce0-d01a-44eb-8f6d-fcfce274c37a">
      <Url>https://sharepoint.sfn.org/departments/DSN/_layouts/15/DocIdRedir.aspx?ID=DXK3VZ7EW6WC-1702072923-15690</Url>
      <Description>DXK3VZ7EW6WC-1702072923-15690</Description>
    </_dlc_DocIdUrl>
    <TaxCatchAll xmlns="529ccce0-d01a-44eb-8f6d-fcfce274c37a"/>
    <LastReviewedDate xmlns="529ccce0-d01a-44eb-8f6d-fcfce274c37a">2017-03-07T17:16:01+00:00</LastReviewedDate>
    <f35ca5f0ee694cfd9c7653895a2c7dca xmlns="529ccce0-d01a-44eb-8f6d-fcfce274c37a">
      <Terms xmlns="http://schemas.microsoft.com/office/infopath/2007/PartnerControls"/>
    </f35ca5f0ee694cfd9c7653895a2c7dca>
    <db0dfd8ecf6c4fc28d538b1ac635d8be xmlns="529ccce0-d01a-44eb-8f6d-fcfce274c37a">
      <Terms xmlns="http://schemas.microsoft.com/office/infopath/2007/PartnerControls"/>
    </db0dfd8ecf6c4fc28d538b1ac635d8be>
    <_dlc_DocIdPersistId xmlns="529ccce0-d01a-44eb-8f6d-fcfce274c37a" xsi:nil="true"/>
    <DocumentType xmlns="529ccce0-d01a-44eb-8f6d-fcfce274c37a" xsi:nil="true"/>
    <DocumentStatus xmlns="529ccce0-d01a-44eb-8f6d-fcfce274c37a">Draft</DocumentStatus>
    <TypeOfContent xmlns="529ccce0-d01a-44eb-8f6d-fcfce274c37a" xsi:nil="true"/>
    <TaxKeywordTaxHTField xmlns="529ccce0-d01a-44eb-8f6d-fcfce274c37a">
      <Terms xmlns="http://schemas.microsoft.com/office/infopath/2007/PartnerControls"/>
    </TaxKeywordTaxHTField>
    <Division xmlns="529ccce0-d01a-44eb-8f6d-fcfce274c37a">Communications &amp; Public Affairs</Division>
  </documentManagement>
</p:properties>
</file>

<file path=customXml/itemProps1.xml><?xml version="1.0" encoding="utf-8"?>
<ds:datastoreItem xmlns:ds="http://schemas.openxmlformats.org/officeDocument/2006/customXml" ds:itemID="{172B1B0C-59B2-475A-A3F3-5C53F164C20C}"/>
</file>

<file path=customXml/itemProps2.xml><?xml version="1.0" encoding="utf-8"?>
<ds:datastoreItem xmlns:ds="http://schemas.openxmlformats.org/officeDocument/2006/customXml" ds:itemID="{643772C0-0BC7-49FA-BE91-2656EAD87E9C}">
  <ds:schemaRefs>
    <ds:schemaRef ds:uri="http://schemas.microsoft.com/sharepoint/events"/>
  </ds:schemaRefs>
</ds:datastoreItem>
</file>

<file path=customXml/itemProps3.xml><?xml version="1.0" encoding="utf-8"?>
<ds:datastoreItem xmlns:ds="http://schemas.openxmlformats.org/officeDocument/2006/customXml" ds:itemID="{36F34C24-B07E-4B17-B4C5-2A20CD86D073}">
  <ds:schemaRefs>
    <ds:schemaRef ds:uri="http://schemas.microsoft.com/sharepoint/v3/contenttype/forms"/>
  </ds:schemaRefs>
</ds:datastoreItem>
</file>

<file path=customXml/itemProps4.xml><?xml version="1.0" encoding="utf-8"?>
<ds:datastoreItem xmlns:ds="http://schemas.openxmlformats.org/officeDocument/2006/customXml" ds:itemID="{EC3461AC-5E8C-4B21-A99C-739DCC3F015F}">
  <ds:schemaRefs>
    <ds:schemaRef ds:uri="http://purl.org/dc/terms/"/>
    <ds:schemaRef ds:uri="http://schemas.openxmlformats.org/package/2006/metadata/core-properties"/>
    <ds:schemaRef ds:uri="http://schemas.microsoft.com/office/2006/documentManagement/types"/>
    <ds:schemaRef ds:uri="529ccce0-d01a-44eb-8f6d-fcfce274c37a"/>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4590</TotalTime>
  <Words>4218</Words>
  <Application>Microsoft Office PowerPoint</Application>
  <PresentationFormat>On-screen Show (4:3)</PresentationFormat>
  <Paragraphs>472</Paragraphs>
  <Slides>32</Slides>
  <Notes>25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32</vt:i4>
      </vt:variant>
    </vt:vector>
  </HeadingPairs>
  <TitlesOfParts>
    <vt:vector size="40" baseType="lpstr">
      <vt:lpstr>Arial</vt:lpstr>
      <vt:lpstr>Calibri</vt:lpstr>
      <vt:lpstr>Courier New</vt:lpstr>
      <vt:lpstr>HGPｺﾞｼｯｸM</vt:lpstr>
      <vt:lpstr>Mangal</vt:lpstr>
      <vt:lpstr>Wingdings</vt:lpstr>
      <vt:lpstr>Office Theme</vt:lpstr>
      <vt:lpstr>Custom Design</vt:lpstr>
      <vt:lpstr>Leadership, Management  &amp;  Team Building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Society for Neuroscience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Scanlon</dc:creator>
  <cp:lastModifiedBy>Kelsey King</cp:lastModifiedBy>
  <cp:revision>159</cp:revision>
  <cp:lastPrinted>2013-04-17T14:48:52Z</cp:lastPrinted>
  <dcterms:created xsi:type="dcterms:W3CDTF">2013-04-16T15:22:46Z</dcterms:created>
  <dcterms:modified xsi:type="dcterms:W3CDTF">2017-05-02T15:53:11Z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0x0101004D8F5E3890581C4082992ECC2F93573100C506B128C1854947B0CB6D14CD451AF8</vt:lpwstr>
  </property>
  <property fmtid="{D5CDD505-2E9C-101B-9397-08002B2CF9AE}" pid="3" name="_dlc_DocIdItemGuid">
    <vt:lpwstr>0239252a-e0f2-4808-a920-bd383ab6d06b</vt:lpwstr>
  </property>
  <property fmtid="{D5CDD505-2E9C-101B-9397-08002B2CF9AE}" pid="4" name="TaxKeyword">
    <vt:lpwstr/>
  </property>
  <property fmtid="{D5CDD505-2E9C-101B-9397-08002B2CF9AE}" pid="5" name="Program">
    <vt:lpwstr/>
  </property>
  <property fmtid="{D5CDD505-2E9C-101B-9397-08002B2CF9AE}" pid="6" name="Function">
    <vt:lpwstr/>
  </property>
</Properties>
</file>